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09" r:id="rId1"/>
  </p:sldMasterIdLst>
  <p:notesMasterIdLst>
    <p:notesMasterId r:id="rId82"/>
  </p:notesMasterIdLst>
  <p:sldIdLst>
    <p:sldId id="265" r:id="rId2"/>
    <p:sldId id="266" r:id="rId3"/>
    <p:sldId id="408" r:id="rId4"/>
    <p:sldId id="409" r:id="rId5"/>
    <p:sldId id="268" r:id="rId6"/>
    <p:sldId id="450" r:id="rId7"/>
    <p:sldId id="412" r:id="rId8"/>
    <p:sldId id="413" r:id="rId9"/>
    <p:sldId id="414" r:id="rId10"/>
    <p:sldId id="416" r:id="rId11"/>
    <p:sldId id="415" r:id="rId12"/>
    <p:sldId id="270" r:id="rId13"/>
    <p:sldId id="451" r:id="rId14"/>
    <p:sldId id="422" r:id="rId15"/>
    <p:sldId id="465" r:id="rId16"/>
    <p:sldId id="464" r:id="rId17"/>
    <p:sldId id="418" r:id="rId18"/>
    <p:sldId id="419" r:id="rId19"/>
    <p:sldId id="420" r:id="rId20"/>
    <p:sldId id="466" r:id="rId21"/>
    <p:sldId id="456" r:id="rId22"/>
    <p:sldId id="467" r:id="rId23"/>
    <p:sldId id="271" r:id="rId24"/>
    <p:sldId id="468" r:id="rId25"/>
    <p:sldId id="469" r:id="rId26"/>
    <p:sldId id="470" r:id="rId27"/>
    <p:sldId id="463" r:id="rId28"/>
    <p:sldId id="417" r:id="rId29"/>
    <p:sldId id="423" r:id="rId30"/>
    <p:sldId id="471" r:id="rId31"/>
    <p:sldId id="452" r:id="rId32"/>
    <p:sldId id="425" r:id="rId33"/>
    <p:sldId id="426" r:id="rId34"/>
    <p:sldId id="407" r:id="rId35"/>
    <p:sldId id="410" r:id="rId36"/>
    <p:sldId id="454" r:id="rId37"/>
    <p:sldId id="455" r:id="rId38"/>
    <p:sldId id="421" r:id="rId39"/>
    <p:sldId id="427" r:id="rId40"/>
    <p:sldId id="356" r:id="rId41"/>
    <p:sldId id="428" r:id="rId42"/>
    <p:sldId id="429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453" r:id="rId54"/>
    <p:sldId id="457" r:id="rId55"/>
    <p:sldId id="458" r:id="rId56"/>
    <p:sldId id="373" r:id="rId57"/>
    <p:sldId id="459" r:id="rId58"/>
    <p:sldId id="460" r:id="rId59"/>
    <p:sldId id="384" r:id="rId60"/>
    <p:sldId id="472" r:id="rId61"/>
    <p:sldId id="385" r:id="rId62"/>
    <p:sldId id="439" r:id="rId63"/>
    <p:sldId id="386" r:id="rId64"/>
    <p:sldId id="387" r:id="rId65"/>
    <p:sldId id="390" r:id="rId66"/>
    <p:sldId id="392" r:id="rId67"/>
    <p:sldId id="473" r:id="rId68"/>
    <p:sldId id="395" r:id="rId69"/>
    <p:sldId id="440" r:id="rId70"/>
    <p:sldId id="298" r:id="rId71"/>
    <p:sldId id="462" r:id="rId72"/>
    <p:sldId id="397" r:id="rId73"/>
    <p:sldId id="399" r:id="rId74"/>
    <p:sldId id="474" r:id="rId75"/>
    <p:sldId id="441" r:id="rId76"/>
    <p:sldId id="401" r:id="rId77"/>
    <p:sldId id="461" r:id="rId78"/>
    <p:sldId id="475" r:id="rId79"/>
    <p:sldId id="430" r:id="rId80"/>
    <p:sldId id="431" r:id="rId81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34B"/>
    <a:srgbClr val="AB0520"/>
    <a:srgbClr val="81D3EB"/>
    <a:srgbClr val="333333"/>
    <a:srgbClr val="C8D9D8"/>
    <a:srgbClr val="6F868D"/>
    <a:srgbClr val="83B1E3"/>
    <a:srgbClr val="0686EF"/>
    <a:srgbClr val="FAD7AA"/>
    <a:srgbClr val="8BB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0" autoAdjust="0"/>
    <p:restoredTop sz="93848" autoAdjust="0"/>
  </p:normalViewPr>
  <p:slideViewPr>
    <p:cSldViewPr snapToGrid="0">
      <p:cViewPr varScale="1">
        <p:scale>
          <a:sx n="136" d="100"/>
          <a:sy n="136" d="100"/>
        </p:scale>
        <p:origin x="224" y="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3684C-F081-544B-8C90-A5795DCABDF2}" type="datetimeFigureOut">
              <a:rPr lang="en-US" smtClean="0"/>
              <a:t>10/28/24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DD33-2A06-9443-920E-9A8794B8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29e8b43df3bfae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a29e8b43df3bfae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886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9e8b43df3bfae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a29e8b43df3bfae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60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d8709d39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d8709d39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60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a29e8b43df3bfae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a29e8b43df3bfae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692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83d227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83d227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84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29e8b43df3bfae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29e8b43df3bfae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292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d398acff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d398acff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257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d398acf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d398acf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985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d398acff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d398acff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26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d398acff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d398acff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52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56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d398acff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d398acff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353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a2070b28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8a2070b28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62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d398acf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d398acf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978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d398acff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d398acff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631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a29e8b43df3bfae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a29e8b43df3bfae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336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a29e8b43df3bfae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a29e8b43df3bfae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267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37aaa7eb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637aaa7eb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10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7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29e8b43df3bfae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a29e8b43df3bfae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5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29e8b43df3bfae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29e8b43df3bfae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964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d8709d39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d8709d39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37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a29e8b43df3bfae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a29e8b43df3bfae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9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29e8b43df3bfae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29e8b43df3bfae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70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29e8b43df3bfae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29e8b43df3bfae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1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56E2D8-B0F2-4654-9865-CC7CB181A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769" y="1126856"/>
            <a:ext cx="7456251" cy="551722"/>
          </a:xfrm>
        </p:spPr>
        <p:txBody>
          <a:bodyPr/>
          <a:lstStyle>
            <a:lvl1pPr algn="ctr">
              <a:defRPr sz="2800" b="1" i="1">
                <a:solidFill>
                  <a:srgbClr val="0C234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C9A66B2-3159-4DA3-87AF-49F48742A7E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53116" y="3307603"/>
            <a:ext cx="4941381" cy="430009"/>
          </a:xfrm>
        </p:spPr>
        <p:txBody>
          <a:bodyPr/>
          <a:lstStyle>
            <a:lvl1pPr marL="0" indent="0" algn="ctr">
              <a:buFontTx/>
              <a:buNone/>
              <a:defRPr cap="all" baseline="0">
                <a:solidFill>
                  <a:srgbClr val="0C234B"/>
                </a:solidFill>
              </a:defRPr>
            </a:lvl1pPr>
            <a:lvl2pPr>
              <a:defRPr>
                <a:solidFill>
                  <a:srgbClr val="0C234B"/>
                </a:solidFill>
              </a:defRPr>
            </a:lvl2pPr>
            <a:lvl3pPr>
              <a:defRPr>
                <a:solidFill>
                  <a:srgbClr val="0C234B"/>
                </a:solidFill>
              </a:defRPr>
            </a:lvl3pPr>
            <a:lvl4pPr>
              <a:defRPr>
                <a:solidFill>
                  <a:srgbClr val="0C234B"/>
                </a:solidFill>
              </a:defRPr>
            </a:lvl4pPr>
            <a:lvl5pPr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INSTRUCTOR NAME</a:t>
            </a:r>
          </a:p>
        </p:txBody>
      </p:sp>
      <p:pic>
        <p:nvPicPr>
          <p:cNvPr id="20" name="Picture 19" descr="Software Engineering at UA College of Engineering">
            <a:extLst>
              <a:ext uri="{FF2B5EF4-FFF2-40B4-BE49-F238E27FC236}">
                <a16:creationId xmlns:a16="http://schemas.microsoft.com/office/drawing/2014/main" id="{3D9A07D2-D5F9-43E5-80AE-CB0D627EFF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99345" y="84119"/>
            <a:ext cx="3345309" cy="917974"/>
          </a:xfrm>
          <a:prstGeom prst="rect">
            <a:avLst/>
          </a:prstGeom>
        </p:spPr>
      </p:pic>
      <p:pic>
        <p:nvPicPr>
          <p:cNvPr id="21" name="Picture 20" descr="The University of Arizona">
            <a:extLst>
              <a:ext uri="{FF2B5EF4-FFF2-40B4-BE49-F238E27FC236}">
                <a16:creationId xmlns:a16="http://schemas.microsoft.com/office/drawing/2014/main" id="{07FF5982-BE0A-4A61-819E-3CE5DA525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6264" y="4039984"/>
            <a:ext cx="718393" cy="673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034A-4D1D-4596-986F-30BAC69E7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4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Descrip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7A7E4853-92BF-8943-98F7-E8F30CF4C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2659" y="513232"/>
            <a:ext cx="14288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D8E40B-5CDD-482B-A8A2-E3EE5E2AA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8323" y="1000953"/>
            <a:ext cx="3523099" cy="829858"/>
          </a:xfrm>
        </p:spPr>
        <p:txBody>
          <a:bodyPr anchor="t"/>
          <a:lstStyle>
            <a:lvl1pPr>
              <a:defRPr sz="2800" b="1">
                <a:solidFill>
                  <a:srgbClr val="0C234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C53A6308-0DEF-4FBB-9772-50D65F15DC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2215" y="512762"/>
            <a:ext cx="3785616" cy="4096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F85D7B9-C4E0-4662-8DFA-9A07F0D749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8324" y="1984127"/>
            <a:ext cx="3523100" cy="13285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DFAA4-C6ED-4EA7-BAE0-FF091FDD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deas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E305CF2-3738-8E46-A4CD-EFB5936BA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32242-6D23-104C-983C-E3A1DF429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430263" y="2447925"/>
            <a:ext cx="2307398" cy="24765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C4679-B76D-446E-9CCB-9DAC4D9D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94" y="1217646"/>
            <a:ext cx="3146898" cy="2307398"/>
          </a:xfrm>
        </p:spPr>
        <p:txBody>
          <a:bodyPr/>
          <a:lstStyle>
            <a:lvl1pPr>
              <a:defRPr sz="28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BDFA61D4-D8FF-4298-93DD-16FDEE7F7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8928" y="523368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A7152A-57B2-4642-8BD7-3236D551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8928" y="968375"/>
            <a:ext cx="3390878" cy="1146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7BD57DE-C61D-4720-98A7-5B813CE737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8928" y="2363479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699377F-85F4-4F4B-A746-2127DC7F90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38928" y="2808486"/>
            <a:ext cx="3390878" cy="1146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14529-B7A5-4199-894F-E232595AC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5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dea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E305CF2-3738-8E46-A4CD-EFB5936BA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308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32242-6D23-104C-983C-E3A1DF429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430263" y="2447925"/>
            <a:ext cx="2307398" cy="24765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C4679-B76D-446E-9CCB-9DAC4D9D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94" y="1217646"/>
            <a:ext cx="3146898" cy="2307398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BDFA61D4-D8FF-4298-93DD-16FDEE7F7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8928" y="523368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A7152A-57B2-4642-8BD7-3236D551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8928" y="968375"/>
            <a:ext cx="3390878" cy="1146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7BD57DE-C61D-4720-98A7-5B813CE737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8928" y="2363479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699377F-85F4-4F4B-A746-2127DC7F90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38928" y="2808486"/>
            <a:ext cx="3390878" cy="1146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614973-BDC0-4CB9-BB0C-2E61745AD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87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Concep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7E98F78-1EE8-9C46-B346-E33EA2A7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7F30830-0281-CB4A-8A0B-32C54DACC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07653" y="3494725"/>
            <a:ext cx="4937760" cy="14288"/>
          </a:xfrm>
          <a:custGeom>
            <a:avLst/>
            <a:gdLst/>
            <a:ahLst/>
            <a:cxnLst/>
            <a:rect l="l" t="t" r="r" b="b"/>
            <a:pathLst>
              <a:path w="7200900" h="28575">
                <a:moveTo>
                  <a:pt x="7200899" y="28574"/>
                </a:moveTo>
                <a:lnTo>
                  <a:pt x="0" y="28574"/>
                </a:lnTo>
                <a:lnTo>
                  <a:pt x="0" y="0"/>
                </a:lnTo>
                <a:lnTo>
                  <a:pt x="7200899" y="0"/>
                </a:lnTo>
                <a:lnTo>
                  <a:pt x="7200899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ECD14E-A5AB-49DD-9065-1CBBD51F21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98" y="514350"/>
            <a:ext cx="2276475" cy="411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F49E2-EB74-4301-8271-7116682C8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7652" y="1052276"/>
            <a:ext cx="4950547" cy="2332950"/>
          </a:xfrm>
        </p:spPr>
        <p:txBody>
          <a:bodyPr/>
          <a:lstStyle>
            <a:lvl1pPr>
              <a:defRPr sz="28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“Add a quote or a big concept that you want to highlight in your lecture”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B7504E-76BE-4248-B6B6-AE7661B7F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8375" y="3686175"/>
            <a:ext cx="3067050" cy="24765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a Reference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946E3-4CC6-4B76-A658-02E32156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863CB-DBB0-4230-A508-083F34E66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99654" y="4279392"/>
            <a:ext cx="917089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23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Concep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8">
            <a:extLst>
              <a:ext uri="{FF2B5EF4-FFF2-40B4-BE49-F238E27FC236}">
                <a16:creationId xmlns:a16="http://schemas.microsoft.com/office/drawing/2014/main" id="{67F30830-0281-CB4A-8A0B-32C54DACC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07653" y="3494725"/>
            <a:ext cx="4937760" cy="14288"/>
          </a:xfrm>
          <a:custGeom>
            <a:avLst/>
            <a:gdLst/>
            <a:ahLst/>
            <a:cxnLst/>
            <a:rect l="l" t="t" r="r" b="b"/>
            <a:pathLst>
              <a:path w="7200900" h="28575">
                <a:moveTo>
                  <a:pt x="7200899" y="28574"/>
                </a:moveTo>
                <a:lnTo>
                  <a:pt x="0" y="28574"/>
                </a:lnTo>
                <a:lnTo>
                  <a:pt x="0" y="0"/>
                </a:lnTo>
                <a:lnTo>
                  <a:pt x="7200899" y="0"/>
                </a:lnTo>
                <a:lnTo>
                  <a:pt x="7200899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98C39FCF-BDF0-40FD-9D89-15E74753F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98" y="514350"/>
            <a:ext cx="2276475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F49E2-EB74-4301-8271-7116682C8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7652" y="1052276"/>
            <a:ext cx="4950547" cy="233295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 dirty="0"/>
              <a:t>“Add a quote or a big concept that you want to highlight in your lecture”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B7504E-76BE-4248-B6B6-AE7661B7F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8375" y="3686175"/>
            <a:ext cx="3067050" cy="247650"/>
          </a:xfrm>
        </p:spPr>
        <p:txBody>
          <a:bodyPr/>
          <a:lstStyle>
            <a:lvl1pPr>
              <a:defRPr cap="all" baseline="0"/>
            </a:lvl1pPr>
          </a:lstStyle>
          <a:p>
            <a:pPr lvl="0"/>
            <a:r>
              <a:rPr lang="en-US" dirty="0"/>
              <a:t>Add a Reference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22581-D4BA-462D-B7A6-566E26CF1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88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4FFD09F-8BBB-4F4A-A03E-0EEFA8DA3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52E66EB2-263D-BA4C-964B-DCF423D7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63263" y="416463"/>
            <a:ext cx="22860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0" y="0"/>
                </a:moveTo>
                <a:lnTo>
                  <a:pt x="28574" y="0"/>
                </a:lnTo>
                <a:lnTo>
                  <a:pt x="28574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39BDA-28DD-4208-87C4-93386440B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95376"/>
            <a:ext cx="3793301" cy="1103313"/>
          </a:xfrm>
        </p:spPr>
        <p:txBody>
          <a:bodyPr/>
          <a:lstStyle>
            <a:lvl1pPr>
              <a:defRPr sz="28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6912D05-B42B-4961-BFC4-A2F86CEB38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376" y="1525218"/>
            <a:ext cx="3167063" cy="349250"/>
          </a:xfrm>
        </p:spPr>
        <p:txBody>
          <a:bodyPr/>
          <a:lstStyle>
            <a:lvl1pPr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30B01C-88F2-4FAD-859B-E87AFDD3B6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376" y="1996430"/>
            <a:ext cx="3794125" cy="262704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Fist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E2594A5-268C-408E-8012-C424DECDEE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3501" y="342794"/>
            <a:ext cx="3081528" cy="2057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F8651DD7-63E6-4903-BD12-0592E672FD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00647" y="2506694"/>
            <a:ext cx="3081528" cy="2057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2B0326-EFC3-4F10-B836-18ED819D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0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9">
            <a:extLst>
              <a:ext uri="{FF2B5EF4-FFF2-40B4-BE49-F238E27FC236}">
                <a16:creationId xmlns:a16="http://schemas.microsoft.com/office/drawing/2014/main" id="{52E66EB2-263D-BA4C-964B-DCF423D7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63263" y="416463"/>
            <a:ext cx="22860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0" y="0"/>
                </a:moveTo>
                <a:lnTo>
                  <a:pt x="28574" y="0"/>
                </a:lnTo>
                <a:lnTo>
                  <a:pt x="28574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39BDA-28DD-4208-87C4-93386440B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95376"/>
            <a:ext cx="3793301" cy="1103313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6912D05-B42B-4961-BFC4-A2F86CEB38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376" y="1525218"/>
            <a:ext cx="3167063" cy="349250"/>
          </a:xfrm>
        </p:spPr>
        <p:txBody>
          <a:bodyPr/>
          <a:lstStyle>
            <a:lvl1pPr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30B01C-88F2-4FAD-859B-E87AFDD3B6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376" y="1996430"/>
            <a:ext cx="3794125" cy="262704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Fist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E2594A5-268C-408E-8012-C424DECDEE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3501" y="342794"/>
            <a:ext cx="3081528" cy="2057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F8651DD7-63E6-4903-BD12-0592E672FD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00647" y="2506694"/>
            <a:ext cx="3081528" cy="2057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A87F3C-1845-4294-85C8-02F3C0D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53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4FFD09F-8BBB-4F4A-A03E-0EEFA8DA3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6C86A-7EF8-4995-B791-F52BAC49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94E458-004D-40AB-9FEC-0F877818BF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8742" y="233723"/>
            <a:ext cx="1816765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64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C6AE3-FB74-487A-A448-DF9FBEF8E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5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67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">
            <a:extLst>
              <a:ext uri="{FF2B5EF4-FFF2-40B4-BE49-F238E27FC236}">
                <a16:creationId xmlns:a16="http://schemas.microsoft.com/office/drawing/2014/main" id="{B7C7D8D2-C446-5A4B-99DC-B14F0DCA9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241" y="0"/>
            <a:ext cx="9144000" cy="399806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685FBF-2BCE-B549-BA09-F031EF8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436702" y="4411586"/>
            <a:ext cx="1527309" cy="36909"/>
            <a:chOff x="9759603" y="5883440"/>
            <a:chExt cx="3054617" cy="73818"/>
          </a:xfrm>
        </p:grpSpPr>
        <p:pic>
          <p:nvPicPr>
            <p:cNvPr id="38" name="object 10">
              <a:extLst>
                <a:ext uri="{FF2B5EF4-FFF2-40B4-BE49-F238E27FC236}">
                  <a16:creationId xmlns:a16="http://schemas.microsoft.com/office/drawing/2014/main" id="{77E5EFED-C334-5348-B195-101710A90CE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39" name="object 11">
              <a:extLst>
                <a:ext uri="{FF2B5EF4-FFF2-40B4-BE49-F238E27FC236}">
                  <a16:creationId xmlns:a16="http://schemas.microsoft.com/office/drawing/2014/main" id="{FAB9D9A9-7F38-3B4C-A7E6-008F0C8A345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40" name="object 12">
              <a:extLst>
                <a:ext uri="{FF2B5EF4-FFF2-40B4-BE49-F238E27FC236}">
                  <a16:creationId xmlns:a16="http://schemas.microsoft.com/office/drawing/2014/main" id="{22B42B0D-334F-2F40-B84F-1BD121964A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41" name="object 13">
              <a:extLst>
                <a:ext uri="{FF2B5EF4-FFF2-40B4-BE49-F238E27FC236}">
                  <a16:creationId xmlns:a16="http://schemas.microsoft.com/office/drawing/2014/main" id="{B4A746E3-8FC4-D548-A54A-DECF26A9B56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42" name="object 14">
              <a:extLst>
                <a:ext uri="{FF2B5EF4-FFF2-40B4-BE49-F238E27FC236}">
                  <a16:creationId xmlns:a16="http://schemas.microsoft.com/office/drawing/2014/main" id="{39544134-CBCF-7F49-8BB4-E034D284836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77E4E128-5E53-4E45-9186-7F2CB15E9C0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EA314DE2-F2A2-9C49-A823-AB44F564CA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481C9080-D246-CC4D-AC19-4516830A98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B91AF3CB-3006-CF4D-9B35-B8E73724E6A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47" name="object 19">
              <a:extLst>
                <a:ext uri="{FF2B5EF4-FFF2-40B4-BE49-F238E27FC236}">
                  <a16:creationId xmlns:a16="http://schemas.microsoft.com/office/drawing/2014/main" id="{6D9B3E06-0041-3749-8026-5D04ABB27C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48" name="object 20">
              <a:extLst>
                <a:ext uri="{FF2B5EF4-FFF2-40B4-BE49-F238E27FC236}">
                  <a16:creationId xmlns:a16="http://schemas.microsoft.com/office/drawing/2014/main" id="{FBB1329A-4AAA-B24E-A552-4416DD5481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49" name="object 21">
              <a:extLst>
                <a:ext uri="{FF2B5EF4-FFF2-40B4-BE49-F238E27FC236}">
                  <a16:creationId xmlns:a16="http://schemas.microsoft.com/office/drawing/2014/main" id="{03B8B288-0AD1-2946-A4FD-7C97BC89A2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50" name="object 22">
              <a:extLst>
                <a:ext uri="{FF2B5EF4-FFF2-40B4-BE49-F238E27FC236}">
                  <a16:creationId xmlns:a16="http://schemas.microsoft.com/office/drawing/2014/main" id="{0175A97A-3772-4145-B23A-BB3AB2F4C7B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51" name="object 23">
              <a:extLst>
                <a:ext uri="{FF2B5EF4-FFF2-40B4-BE49-F238E27FC236}">
                  <a16:creationId xmlns:a16="http://schemas.microsoft.com/office/drawing/2014/main" id="{F5D5E73B-4EB9-0F4E-8F34-1560737FF9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52" name="object 24">
              <a:extLst>
                <a:ext uri="{FF2B5EF4-FFF2-40B4-BE49-F238E27FC236}">
                  <a16:creationId xmlns:a16="http://schemas.microsoft.com/office/drawing/2014/main" id="{2D1C41DC-EECA-8B49-97A6-D829EF2580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53" name="object 25">
              <a:extLst>
                <a:ext uri="{FF2B5EF4-FFF2-40B4-BE49-F238E27FC236}">
                  <a16:creationId xmlns:a16="http://schemas.microsoft.com/office/drawing/2014/main" id="{1F96471A-62BC-8B4F-B45C-5EAAFE29819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54" name="object 26">
              <a:extLst>
                <a:ext uri="{FF2B5EF4-FFF2-40B4-BE49-F238E27FC236}">
                  <a16:creationId xmlns:a16="http://schemas.microsoft.com/office/drawing/2014/main" id="{56B466DF-F1E8-5C4D-BA97-A5515A44E4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633A8674-34DA-1749-A604-A3B2A352581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56" name="object 28">
              <a:extLst>
                <a:ext uri="{FF2B5EF4-FFF2-40B4-BE49-F238E27FC236}">
                  <a16:creationId xmlns:a16="http://schemas.microsoft.com/office/drawing/2014/main" id="{32A8830D-76A4-C447-B83F-496D1A6BF3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57" name="object 29">
              <a:extLst>
                <a:ext uri="{FF2B5EF4-FFF2-40B4-BE49-F238E27FC236}">
                  <a16:creationId xmlns:a16="http://schemas.microsoft.com/office/drawing/2014/main" id="{C469B417-342D-9348-AED3-498632843AD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58" name="object 30">
              <a:extLst>
                <a:ext uri="{FF2B5EF4-FFF2-40B4-BE49-F238E27FC236}">
                  <a16:creationId xmlns:a16="http://schemas.microsoft.com/office/drawing/2014/main" id="{EA6C1853-D361-874D-AD9F-02AE3A4D2C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B06616A-1FB1-4375-9C02-1889BA49B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511" y="2671020"/>
            <a:ext cx="7772400" cy="1103313"/>
          </a:xfrm>
        </p:spPr>
        <p:txBody>
          <a:bodyPr/>
          <a:lstStyle>
            <a:lvl1pPr>
              <a:defRPr sz="3600">
                <a:solidFill>
                  <a:srgbClr val="0C234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0DE18A-C456-4DB6-A62C-ECB74329E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52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213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41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79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">
            <a:extLst>
              <a:ext uri="{FF2B5EF4-FFF2-40B4-BE49-F238E27FC236}">
                <a16:creationId xmlns:a16="http://schemas.microsoft.com/office/drawing/2014/main" id="{B7C7D8D2-C446-5A4B-99DC-B14F0DCA9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241" y="0"/>
            <a:ext cx="9144000" cy="399806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685FBF-2BCE-B549-BA09-F031EF8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436702" y="4411586"/>
            <a:ext cx="1527309" cy="36909"/>
            <a:chOff x="9759603" y="5883440"/>
            <a:chExt cx="3054617" cy="73818"/>
          </a:xfrm>
        </p:grpSpPr>
        <p:pic>
          <p:nvPicPr>
            <p:cNvPr id="38" name="object 10">
              <a:extLst>
                <a:ext uri="{FF2B5EF4-FFF2-40B4-BE49-F238E27FC236}">
                  <a16:creationId xmlns:a16="http://schemas.microsoft.com/office/drawing/2014/main" id="{77E5EFED-C334-5348-B195-101710A90CE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39" name="object 11">
              <a:extLst>
                <a:ext uri="{FF2B5EF4-FFF2-40B4-BE49-F238E27FC236}">
                  <a16:creationId xmlns:a16="http://schemas.microsoft.com/office/drawing/2014/main" id="{FAB9D9A9-7F38-3B4C-A7E6-008F0C8A345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40" name="object 12">
              <a:extLst>
                <a:ext uri="{FF2B5EF4-FFF2-40B4-BE49-F238E27FC236}">
                  <a16:creationId xmlns:a16="http://schemas.microsoft.com/office/drawing/2014/main" id="{22B42B0D-334F-2F40-B84F-1BD121964A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41" name="object 13">
              <a:extLst>
                <a:ext uri="{FF2B5EF4-FFF2-40B4-BE49-F238E27FC236}">
                  <a16:creationId xmlns:a16="http://schemas.microsoft.com/office/drawing/2014/main" id="{B4A746E3-8FC4-D548-A54A-DECF26A9B56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42" name="object 14">
              <a:extLst>
                <a:ext uri="{FF2B5EF4-FFF2-40B4-BE49-F238E27FC236}">
                  <a16:creationId xmlns:a16="http://schemas.microsoft.com/office/drawing/2014/main" id="{39544134-CBCF-7F49-8BB4-E034D284836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77E4E128-5E53-4E45-9186-7F2CB15E9C0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EA314DE2-F2A2-9C49-A823-AB44F564CA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481C9080-D246-CC4D-AC19-4516830A98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B91AF3CB-3006-CF4D-9B35-B8E73724E6A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47" name="object 19">
              <a:extLst>
                <a:ext uri="{FF2B5EF4-FFF2-40B4-BE49-F238E27FC236}">
                  <a16:creationId xmlns:a16="http://schemas.microsoft.com/office/drawing/2014/main" id="{6D9B3E06-0041-3749-8026-5D04ABB27C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48" name="object 20">
              <a:extLst>
                <a:ext uri="{FF2B5EF4-FFF2-40B4-BE49-F238E27FC236}">
                  <a16:creationId xmlns:a16="http://schemas.microsoft.com/office/drawing/2014/main" id="{FBB1329A-4AAA-B24E-A552-4416DD5481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49" name="object 21">
              <a:extLst>
                <a:ext uri="{FF2B5EF4-FFF2-40B4-BE49-F238E27FC236}">
                  <a16:creationId xmlns:a16="http://schemas.microsoft.com/office/drawing/2014/main" id="{03B8B288-0AD1-2946-A4FD-7C97BC89A2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50" name="object 22">
              <a:extLst>
                <a:ext uri="{FF2B5EF4-FFF2-40B4-BE49-F238E27FC236}">
                  <a16:creationId xmlns:a16="http://schemas.microsoft.com/office/drawing/2014/main" id="{0175A97A-3772-4145-B23A-BB3AB2F4C7B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51" name="object 23">
              <a:extLst>
                <a:ext uri="{FF2B5EF4-FFF2-40B4-BE49-F238E27FC236}">
                  <a16:creationId xmlns:a16="http://schemas.microsoft.com/office/drawing/2014/main" id="{F5D5E73B-4EB9-0F4E-8F34-1560737FF9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52" name="object 24">
              <a:extLst>
                <a:ext uri="{FF2B5EF4-FFF2-40B4-BE49-F238E27FC236}">
                  <a16:creationId xmlns:a16="http://schemas.microsoft.com/office/drawing/2014/main" id="{2D1C41DC-EECA-8B49-97A6-D829EF2580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53" name="object 25">
              <a:extLst>
                <a:ext uri="{FF2B5EF4-FFF2-40B4-BE49-F238E27FC236}">
                  <a16:creationId xmlns:a16="http://schemas.microsoft.com/office/drawing/2014/main" id="{1F96471A-62BC-8B4F-B45C-5EAAFE29819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54" name="object 26">
              <a:extLst>
                <a:ext uri="{FF2B5EF4-FFF2-40B4-BE49-F238E27FC236}">
                  <a16:creationId xmlns:a16="http://schemas.microsoft.com/office/drawing/2014/main" id="{56B466DF-F1E8-5C4D-BA97-A5515A44E4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633A8674-34DA-1749-A604-A3B2A352581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56" name="object 28">
              <a:extLst>
                <a:ext uri="{FF2B5EF4-FFF2-40B4-BE49-F238E27FC236}">
                  <a16:creationId xmlns:a16="http://schemas.microsoft.com/office/drawing/2014/main" id="{32A8830D-76A4-C447-B83F-496D1A6BF3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57" name="object 29">
              <a:extLst>
                <a:ext uri="{FF2B5EF4-FFF2-40B4-BE49-F238E27FC236}">
                  <a16:creationId xmlns:a16="http://schemas.microsoft.com/office/drawing/2014/main" id="{C469B417-342D-9348-AED3-498632843AD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58" name="object 30">
              <a:extLst>
                <a:ext uri="{FF2B5EF4-FFF2-40B4-BE49-F238E27FC236}">
                  <a16:creationId xmlns:a16="http://schemas.microsoft.com/office/drawing/2014/main" id="{EA6C1853-D361-874D-AD9F-02AE3A4D2C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B06616A-1FB1-4375-9C02-1889BA49B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511" y="2671020"/>
            <a:ext cx="7772400" cy="11033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0DE18A-C456-4DB6-A62C-ECB74329E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136E0BD-C618-4D1E-886C-690E39965B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1"/>
            <a:ext cx="4572000" cy="5165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CA895-5AE4-4D33-8731-0CB5D058F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95" y="522287"/>
            <a:ext cx="3794124" cy="829858"/>
          </a:xfrm>
        </p:spPr>
        <p:txBody>
          <a:bodyPr anchor="t"/>
          <a:lstStyle>
            <a:lvl1pPr>
              <a:defRPr sz="2800">
                <a:solidFill>
                  <a:srgbClr val="0C234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2E07CD-3A0F-47B6-B3BA-BED1849560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1522957"/>
            <a:ext cx="3167063" cy="349250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35C3-9E02-4613-8964-3594E02902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5" y="1994169"/>
            <a:ext cx="3794125" cy="2627043"/>
          </a:xfrm>
        </p:spPr>
        <p:txBody>
          <a:bodyPr/>
          <a:lstStyle>
            <a:lvl1pPr marL="2857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B3429-5621-42F0-A54E-92DC91CBE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1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Wor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109AE1-DEE4-4F71-A176-55926F2EE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95377"/>
            <a:ext cx="8228637" cy="527584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619112F-CC78-4232-9480-59F8B474A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376" y="1026343"/>
            <a:ext cx="6870167" cy="349250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CB3B5C8-CE18-4FC9-B66D-41B89240C8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376" y="1996430"/>
            <a:ext cx="6870167" cy="2627043"/>
          </a:xfrm>
        </p:spPr>
        <p:txBody>
          <a:bodyPr/>
          <a:lstStyle>
            <a:lvl1pPr marL="2857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Fist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8D9490-6F3C-4FBB-AEC2-56A723A90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952CB7C8-3BB9-2143-AC2F-773A7C0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8650" y="514350"/>
            <a:ext cx="14288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23BC8B37-5DF8-4ABA-B3CF-13E3E4D06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62100" y="1672507"/>
            <a:ext cx="6949440" cy="27432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A5096-B35E-4C3E-8EA1-0BE3372D9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825" y="1398720"/>
            <a:ext cx="312365" cy="3230430"/>
          </a:xfrm>
        </p:spPr>
        <p:txBody>
          <a:bodyPr vert="vert270"/>
          <a:lstStyle>
            <a:lvl1pPr>
              <a:defRPr sz="1400" cap="all" baseline="0"/>
            </a:lvl1pPr>
          </a:lstStyle>
          <a:p>
            <a:pPr lvl="0"/>
            <a:r>
              <a:rPr lang="en-US" dirty="0"/>
              <a:t>NOTE | Topic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32D15F-9677-4473-B0AA-305579682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100" y="188890"/>
            <a:ext cx="6949440" cy="829858"/>
          </a:xfrm>
        </p:spPr>
        <p:txBody>
          <a:bodyPr anchor="t"/>
          <a:lstStyle>
            <a:lvl1pPr>
              <a:defRPr sz="2800" b="1">
                <a:solidFill>
                  <a:srgbClr val="0C234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B865410-117A-46BD-8F63-FA32C71B2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100" y="1152641"/>
            <a:ext cx="6949440" cy="385415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93D42-71F6-470E-98D1-29849CF35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2057364"/>
            <a:ext cx="6950075" cy="2688240"/>
          </a:xfrm>
        </p:spPr>
        <p:txBody>
          <a:bodyPr/>
          <a:lstStyle>
            <a:lvl1pPr marL="2857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1pPr>
            <a:lvl2pPr marL="5143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7429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3pPr>
            <a:lvl4pPr marL="9715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4pPr>
            <a:lvl5pPr marL="12001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CC523A-8E3A-4B45-8365-3C6E63291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4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66D3257B-54AE-4248-A73A-FF80A2DA3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7639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52CB7C8-3BB9-2143-AC2F-773A7C0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8650" y="514350"/>
            <a:ext cx="14288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23BC8B37-5DF8-4ABA-B3CF-13E3E4D06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2820" y="1766512"/>
            <a:ext cx="6949440" cy="27432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A5096-B35E-4C3E-8EA1-0BE3372D9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825" y="1398720"/>
            <a:ext cx="312365" cy="3230430"/>
          </a:xfrm>
        </p:spPr>
        <p:txBody>
          <a:bodyPr vert="vert270"/>
          <a:lstStyle>
            <a:lvl1pPr marL="0" indent="0">
              <a:buFontTx/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NOTE | Topic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32D15F-9677-4473-B0AA-305579682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2820" y="189781"/>
            <a:ext cx="6949440" cy="829858"/>
          </a:xfrm>
        </p:spPr>
        <p:txBody>
          <a:bodyPr anchor="t"/>
          <a:lstStyle>
            <a:lvl1pPr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B865410-117A-46BD-8F63-FA32C71B2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20" y="1188464"/>
            <a:ext cx="6949440" cy="385415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93D42-71F6-470E-98D1-29849CF35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2502" y="2045803"/>
            <a:ext cx="6950075" cy="1600200"/>
          </a:xfrm>
        </p:spPr>
        <p:txBody>
          <a:bodyPr/>
          <a:lstStyle>
            <a:lvl1pPr marL="2857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5143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429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715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2001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15E7B7-4A81-49A1-8FAB-1DF1A979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639359C6-1A1D-274B-82CF-24CE4CE2C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06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7C0D586C-0FAA-C74C-ADB8-2C3BC7D4D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555464" y="-3577998"/>
            <a:ext cx="22860" cy="91440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E19A-4A65-41A6-90DF-E7CE861BF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106" y="203701"/>
            <a:ext cx="8678654" cy="637850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2388F2-D27A-41FD-95A6-C88C6B2E2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9404" y="1214024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F7115-AB6E-49A0-9E31-5EA7A6CB7E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9405" y="1729319"/>
            <a:ext cx="2260600" cy="1618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E05C9A0-641B-426E-B572-7D20001AC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5169" y="1214024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32F0C6D-D6A6-4866-862C-368FCB92F7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5169" y="1724291"/>
            <a:ext cx="2260600" cy="1618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2C9451F-9032-491D-A264-875C59528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0934" y="1209062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BC23852-CCB4-46DB-A824-B0C3261F75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0933" y="1724291"/>
            <a:ext cx="2260600" cy="1618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76BB3-A57E-4520-A8A7-9A472F2E4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0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586ED654-700A-2147-9380-60A6E2C74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561" y="836991"/>
            <a:ext cx="8115300" cy="14288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003C86-4CAF-4311-AF7A-80DCC7A11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561" y="272355"/>
            <a:ext cx="7854274" cy="473936"/>
          </a:xfrm>
        </p:spPr>
        <p:txBody>
          <a:bodyPr/>
          <a:lstStyle>
            <a:lvl1pPr>
              <a:defRPr sz="28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 in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E3ADF3B-044B-4728-B963-5628C0B9EA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029" y="1191852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CCE73D5-46A1-4FE5-ACF9-9B15AA1EA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6030" y="1707147"/>
            <a:ext cx="2260600" cy="1618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87DC020-4F04-4724-8073-56F2B4D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1794" y="1191852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56ABA5-AF29-4D78-9665-C12327402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31794" y="1702119"/>
            <a:ext cx="2260600" cy="1618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134F62D-188D-42C7-BD6B-7739C9677D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7559" y="1186890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7FB9CB-CF24-4805-B583-FD3C841B54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7558" y="1702119"/>
            <a:ext cx="2260600" cy="1618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3E1063-31BD-4FCF-A344-C2BB77332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9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30CF74D-551E-4A96-87EA-276ED9681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3507" y="1129936"/>
            <a:ext cx="8112036" cy="3605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alibri" charset="0"/>
              </a:rPr>
              <a:t>Click to edit Master text styles</a:t>
            </a:r>
          </a:p>
          <a:p>
            <a:pPr lvl="1"/>
            <a:r>
              <a:rPr lang="en-US" dirty="0">
                <a:sym typeface="Calibri" charset="0"/>
              </a:rPr>
              <a:t>Second level</a:t>
            </a:r>
          </a:p>
          <a:p>
            <a:pPr lvl="2"/>
            <a:r>
              <a:rPr lang="en-US" dirty="0">
                <a:sym typeface="Calibri" charset="0"/>
              </a:rPr>
              <a:t>Third level</a:t>
            </a:r>
          </a:p>
          <a:p>
            <a:pPr lvl="3"/>
            <a:r>
              <a:rPr lang="en-US" dirty="0">
                <a:sym typeface="Calibri" charset="0"/>
              </a:rPr>
              <a:t>Fourth level</a:t>
            </a:r>
          </a:p>
          <a:p>
            <a:pPr lvl="4"/>
            <a:r>
              <a:rPr lang="en-US" dirty="0">
                <a:sym typeface="Calibri" charset="0"/>
              </a:rPr>
              <a:t>Fifth level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8644D52-D6E4-46C9-BE76-FA0F0A700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3507" y="115649"/>
            <a:ext cx="8562703" cy="603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alibri" charset="0"/>
              </a:rPr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883FF-9D84-4F16-BE6E-5244E4CB8A5F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7262947" y="222585"/>
            <a:ext cx="1815739" cy="497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176E6-81F0-456E-87C4-C93C729A00E4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287916" y="4411407"/>
            <a:ext cx="71939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2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10" r:id="rId2"/>
    <p:sldLayoutId id="2147483735" r:id="rId3"/>
    <p:sldLayoutId id="2147483711" r:id="rId4"/>
    <p:sldLayoutId id="2147483734" r:id="rId5"/>
    <p:sldLayoutId id="2147483727" r:id="rId6"/>
    <p:sldLayoutId id="2147483733" r:id="rId7"/>
    <p:sldLayoutId id="2147483718" r:id="rId8"/>
    <p:sldLayoutId id="2147483712" r:id="rId9"/>
    <p:sldLayoutId id="2147483713" r:id="rId10"/>
    <p:sldLayoutId id="2147483714" r:id="rId11"/>
    <p:sldLayoutId id="2147483731" r:id="rId12"/>
    <p:sldLayoutId id="2147483715" r:id="rId13"/>
    <p:sldLayoutId id="2147483730" r:id="rId14"/>
    <p:sldLayoutId id="2147483716" r:id="rId15"/>
    <p:sldLayoutId id="2147483729" r:id="rId16"/>
    <p:sldLayoutId id="2147483728" r:id="rId17"/>
    <p:sldLayoutId id="2147483717" r:id="rId18"/>
    <p:sldLayoutId id="2147483736" r:id="rId19"/>
    <p:sldLayoutId id="2147483737" r:id="rId20"/>
    <p:sldLayoutId id="2147483741" r:id="rId21"/>
    <p:sldLayoutId id="2147483742" r:id="rId22"/>
  </p:sldLayoutIdLst>
  <p:hf hdr="0" ftr="0" dt="0"/>
  <p:txStyles>
    <p:titleStyle>
      <a:lvl1pPr eaLnBrk="1" hangingPunct="1">
        <a:defRPr sz="2800">
          <a:solidFill>
            <a:srgbClr val="0C234B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857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1pPr>
      <a:lvl2pPr marL="5143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2pPr>
      <a:lvl3pPr marL="7429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3pPr>
      <a:lvl4pPr marL="9715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4pPr>
      <a:lvl5pPr marL="12001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5pPr>
      <a:lvl6pPr marL="1143000" eaLnBrk="1" hangingPunct="1">
        <a:defRPr>
          <a:latin typeface="+mn-lt"/>
          <a:ea typeface="+mn-ea"/>
          <a:cs typeface="+mn-cs"/>
        </a:defRPr>
      </a:lvl6pPr>
      <a:lvl7pPr marL="1371600" eaLnBrk="1" hangingPunct="1">
        <a:defRPr>
          <a:latin typeface="+mn-lt"/>
          <a:ea typeface="+mn-ea"/>
          <a:cs typeface="+mn-cs"/>
        </a:defRPr>
      </a:lvl7pPr>
      <a:lvl8pPr marL="1600200" eaLnBrk="1" hangingPunct="1">
        <a:defRPr>
          <a:latin typeface="+mn-lt"/>
          <a:ea typeface="+mn-ea"/>
          <a:cs typeface="+mn-cs"/>
        </a:defRPr>
      </a:lvl8pPr>
      <a:lvl9pPr marL="18288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28600" eaLnBrk="1" hangingPunct="1">
        <a:defRPr>
          <a:latin typeface="+mn-lt"/>
          <a:ea typeface="+mn-ea"/>
          <a:cs typeface="+mn-cs"/>
        </a:defRPr>
      </a:lvl2pPr>
      <a:lvl3pPr marL="457200" eaLnBrk="1" hangingPunct="1">
        <a:defRPr>
          <a:latin typeface="+mn-lt"/>
          <a:ea typeface="+mn-ea"/>
          <a:cs typeface="+mn-cs"/>
        </a:defRPr>
      </a:lvl3pPr>
      <a:lvl4pPr marL="685800" eaLnBrk="1" hangingPunct="1">
        <a:defRPr>
          <a:latin typeface="+mn-lt"/>
          <a:ea typeface="+mn-ea"/>
          <a:cs typeface="+mn-cs"/>
        </a:defRPr>
      </a:lvl4pPr>
      <a:lvl5pPr marL="914400" eaLnBrk="1" hangingPunct="1">
        <a:defRPr>
          <a:latin typeface="+mn-lt"/>
          <a:ea typeface="+mn-ea"/>
          <a:cs typeface="+mn-cs"/>
        </a:defRPr>
      </a:lvl5pPr>
      <a:lvl6pPr marL="1143000" eaLnBrk="1" hangingPunct="1">
        <a:defRPr>
          <a:latin typeface="+mn-lt"/>
          <a:ea typeface="+mn-ea"/>
          <a:cs typeface="+mn-cs"/>
        </a:defRPr>
      </a:lvl6pPr>
      <a:lvl7pPr marL="1371600" eaLnBrk="1" hangingPunct="1">
        <a:defRPr>
          <a:latin typeface="+mn-lt"/>
          <a:ea typeface="+mn-ea"/>
          <a:cs typeface="+mn-cs"/>
        </a:defRPr>
      </a:lvl7pPr>
      <a:lvl8pPr marL="1600200" eaLnBrk="1" hangingPunct="1">
        <a:defRPr>
          <a:latin typeface="+mn-lt"/>
          <a:ea typeface="+mn-ea"/>
          <a:cs typeface="+mn-cs"/>
        </a:defRPr>
      </a:lvl8pPr>
      <a:lvl9pPr marL="18288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 userDrawn="1">
          <p15:clr>
            <a:srgbClr val="F26B43"/>
          </p15:clr>
        </p15:guide>
        <p15:guide id="2" pos="5472" userDrawn="1">
          <p15:clr>
            <a:srgbClr val="F26B43"/>
          </p15:clr>
        </p15:guide>
        <p15:guide id="3" orient="horz" pos="180" userDrawn="1">
          <p15:clr>
            <a:srgbClr val="F26B43"/>
          </p15:clr>
        </p15:guide>
        <p15:guide id="4" orient="horz" pos="2916" userDrawn="1">
          <p15:clr>
            <a:srgbClr val="F26B43"/>
          </p15:clr>
        </p15:guide>
        <p15:guide id="5" pos="2880" userDrawn="1">
          <p15:clr>
            <a:srgbClr val="A4A3A4"/>
          </p15:clr>
        </p15:guide>
        <p15:guide id="6" pos="864" userDrawn="1">
          <p15:clr>
            <a:srgbClr val="A4A3A4"/>
          </p15:clr>
        </p15:guide>
        <p15:guide id="7" orient="horz" pos="133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lipartart.com/wallpaper/getimg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7742285/what-is-primary-and-secondary-clustering-in-hash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547B5A-F7B2-4EC5-9F1E-8AD265CE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373" y="1856999"/>
            <a:ext cx="7456251" cy="551722"/>
          </a:xfrm>
        </p:spPr>
        <p:txBody>
          <a:bodyPr/>
          <a:lstStyle/>
          <a:p>
            <a:r>
              <a:rPr lang="en-US" sz="2800" i="1" dirty="0">
                <a:cs typeface="Arial" panose="020B0604020202020204" pitchFamily="34" charset="0"/>
              </a:rPr>
              <a:t>Module </a:t>
            </a:r>
            <a:r>
              <a:rPr lang="en-US" dirty="0"/>
              <a:t>5. Searching</a:t>
            </a:r>
            <a:endParaRPr lang="en-US" sz="3200" dirty="0"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E4F52-7A30-4193-8BA9-00B17A5C12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04809" y="3286501"/>
            <a:ext cx="4941381" cy="1082299"/>
          </a:xfrm>
        </p:spPr>
        <p:txBody>
          <a:bodyPr/>
          <a:lstStyle/>
          <a:p>
            <a:r>
              <a:rPr lang="en-US" dirty="0"/>
              <a:t>Dr. Diana Saldana</a:t>
            </a:r>
          </a:p>
          <a:p>
            <a:r>
              <a:rPr lang="en-US" cap="none" dirty="0" err="1"/>
              <a:t>dianasaldana@arizona.edu</a:t>
            </a:r>
            <a:endParaRPr lang="en-US" cap="none" dirty="0"/>
          </a:p>
          <a:p>
            <a:r>
              <a:rPr lang="en-US" cap="none" dirty="0"/>
              <a:t>(928) 317-6313</a:t>
            </a:r>
          </a:p>
        </p:txBody>
      </p:sp>
    </p:spTree>
    <p:extLst>
      <p:ext uri="{BB962C8B-B14F-4D97-AF65-F5344CB8AC3E}">
        <p14:creationId xmlns:p14="http://schemas.microsoft.com/office/powerpoint/2010/main" val="351515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E44AFC-7AFA-D442-AB00-91F4275E8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A1D3F-6A21-1649-9139-96C764CE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265" y="188890"/>
            <a:ext cx="6949440" cy="829858"/>
          </a:xfrm>
        </p:spPr>
        <p:txBody>
          <a:bodyPr/>
          <a:lstStyle/>
          <a:p>
            <a:r>
              <a:rPr lang="en-US" dirty="0"/>
              <a:t>Linear Search Recursive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DA1F4-EF1E-384D-B56F-7EB8697214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093DA-7A09-5846-9DB6-FD322332C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747520"/>
            <a:ext cx="6950075" cy="29980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If the size of the array is zero then, return -1, representing that the element is not found. This can also be treated as the base condition of a recursion call.</a:t>
            </a:r>
          </a:p>
          <a:p>
            <a:pPr>
              <a:lnSpc>
                <a:spcPct val="150000"/>
              </a:lnSpc>
            </a:pPr>
            <a:r>
              <a:rPr lang="en-US" dirty="0"/>
              <a:t>Otherwise, check if the element at the current index in the array is equal to the key or not i.e., </a:t>
            </a:r>
            <a:r>
              <a:rPr lang="en-US" dirty="0" err="1"/>
              <a:t>arr</a:t>
            </a:r>
            <a:r>
              <a:rPr lang="en-US" dirty="0"/>
              <a:t>[size-1] == key.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equal, then return the index of the found key.</a:t>
            </a:r>
          </a:p>
        </p:txBody>
      </p:sp>
    </p:spTree>
    <p:extLst>
      <p:ext uri="{BB962C8B-B14F-4D97-AF65-F5344CB8AC3E}">
        <p14:creationId xmlns:p14="http://schemas.microsoft.com/office/powerpoint/2010/main" val="393769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811CAF-CAE3-844D-8B9F-CE504146BB7C}"/>
              </a:ext>
            </a:extLst>
          </p:cNvPr>
          <p:cNvSpPr txBox="1"/>
          <p:nvPr/>
        </p:nvSpPr>
        <p:spPr>
          <a:xfrm>
            <a:off x="699795" y="74645"/>
            <a:ext cx="736185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// Java Recursive Code For Linear Search</a:t>
            </a:r>
          </a:p>
          <a:p>
            <a:pPr algn="l"/>
            <a:r>
              <a:rPr lang="en-US" sz="800" dirty="0"/>
              <a:t>import </a:t>
            </a:r>
            <a:r>
              <a:rPr lang="en-US" sz="800" dirty="0" err="1"/>
              <a:t>java.io</a:t>
            </a:r>
            <a:r>
              <a:rPr lang="en-US" sz="800" dirty="0"/>
              <a:t>.*;</a:t>
            </a:r>
          </a:p>
          <a:p>
            <a:pPr algn="l"/>
            <a:endParaRPr lang="en-US" sz="800" dirty="0"/>
          </a:p>
          <a:p>
            <a:pPr algn="l"/>
            <a:r>
              <a:rPr lang="en-US" sz="800" dirty="0"/>
              <a:t>class Test {</a:t>
            </a:r>
          </a:p>
          <a:p>
            <a:pPr algn="l"/>
            <a:r>
              <a:rPr lang="en-US" sz="800" dirty="0"/>
              <a:t>	static int </a:t>
            </a:r>
            <a:r>
              <a:rPr lang="en-US" sz="800" dirty="0" err="1"/>
              <a:t>arr</a:t>
            </a:r>
            <a:r>
              <a:rPr lang="en-US" sz="800" dirty="0"/>
              <a:t>[] = { 5, 15, 6, 9, 4 };</a:t>
            </a:r>
          </a:p>
          <a:p>
            <a:pPr algn="l"/>
            <a:endParaRPr lang="en-US" sz="800" dirty="0"/>
          </a:p>
          <a:p>
            <a:pPr algn="l"/>
            <a:r>
              <a:rPr lang="en-US" sz="800" dirty="0"/>
              <a:t>	// Recursive Method to search key in the array</a:t>
            </a:r>
          </a:p>
          <a:p>
            <a:pPr algn="l"/>
            <a:r>
              <a:rPr lang="en-US" sz="800" dirty="0"/>
              <a:t>	static int </a:t>
            </a:r>
            <a:r>
              <a:rPr lang="en-US" sz="800" dirty="0" err="1"/>
              <a:t>linearsearch</a:t>
            </a:r>
            <a:r>
              <a:rPr lang="en-US" sz="800" dirty="0"/>
              <a:t>(int </a:t>
            </a:r>
            <a:r>
              <a:rPr lang="en-US" sz="800" dirty="0" err="1"/>
              <a:t>arr</a:t>
            </a:r>
            <a:r>
              <a:rPr lang="en-US" sz="800" dirty="0"/>
              <a:t>[], int size, int key)</a:t>
            </a:r>
          </a:p>
          <a:p>
            <a:pPr algn="l"/>
            <a:r>
              <a:rPr lang="en-US" sz="800" dirty="0"/>
              <a:t>	{</a:t>
            </a:r>
          </a:p>
          <a:p>
            <a:pPr algn="l"/>
            <a:r>
              <a:rPr lang="en-US" sz="800" dirty="0"/>
              <a:t>		if (size == 0) {</a:t>
            </a:r>
          </a:p>
          <a:p>
            <a:pPr algn="l"/>
            <a:r>
              <a:rPr lang="en-US" sz="800" dirty="0"/>
              <a:t>			return -1;</a:t>
            </a:r>
          </a:p>
          <a:p>
            <a:pPr algn="l"/>
            <a:r>
              <a:rPr lang="en-US" sz="800" dirty="0"/>
              <a:t>		}</a:t>
            </a:r>
          </a:p>
          <a:p>
            <a:pPr algn="l"/>
            <a:r>
              <a:rPr lang="en-US" sz="800" dirty="0"/>
              <a:t>		else if (</a:t>
            </a:r>
            <a:r>
              <a:rPr lang="en-US" sz="800" dirty="0" err="1"/>
              <a:t>arr</a:t>
            </a:r>
            <a:r>
              <a:rPr lang="en-US" sz="800" dirty="0"/>
              <a:t>[size - 1] == key) {</a:t>
            </a:r>
          </a:p>
          <a:p>
            <a:pPr algn="l"/>
            <a:r>
              <a:rPr lang="en-US" sz="800" dirty="0"/>
              <a:t>			// Return the index of found key.</a:t>
            </a:r>
          </a:p>
          <a:p>
            <a:pPr algn="l"/>
            <a:r>
              <a:rPr lang="en-US" sz="800" dirty="0"/>
              <a:t>			return size - 1;</a:t>
            </a:r>
          </a:p>
          <a:p>
            <a:pPr algn="l"/>
            <a:r>
              <a:rPr lang="en-US" sz="800" dirty="0"/>
              <a:t>		}</a:t>
            </a:r>
          </a:p>
          <a:p>
            <a:pPr algn="l"/>
            <a:r>
              <a:rPr lang="en-US" sz="800" dirty="0"/>
              <a:t>		else {</a:t>
            </a:r>
          </a:p>
          <a:p>
            <a:pPr algn="l"/>
            <a:r>
              <a:rPr lang="en-US" sz="800" dirty="0"/>
              <a:t>			return </a:t>
            </a:r>
            <a:r>
              <a:rPr lang="en-US" sz="800" dirty="0" err="1"/>
              <a:t>linearsearch</a:t>
            </a:r>
            <a:r>
              <a:rPr lang="en-US" sz="800" dirty="0"/>
              <a:t>(</a:t>
            </a:r>
            <a:r>
              <a:rPr lang="en-US" sz="800" dirty="0" err="1"/>
              <a:t>arr</a:t>
            </a:r>
            <a:r>
              <a:rPr lang="en-US" sz="800" dirty="0"/>
              <a:t>, size - 1, key);</a:t>
            </a:r>
          </a:p>
          <a:p>
            <a:pPr algn="l"/>
            <a:r>
              <a:rPr lang="en-US" sz="800" dirty="0"/>
              <a:t>		}</a:t>
            </a:r>
          </a:p>
          <a:p>
            <a:pPr algn="l"/>
            <a:r>
              <a:rPr lang="en-US" sz="800" dirty="0"/>
              <a:t>	}</a:t>
            </a:r>
          </a:p>
          <a:p>
            <a:pPr algn="l"/>
            <a:endParaRPr lang="en-US" sz="800" dirty="0"/>
          </a:p>
          <a:p>
            <a:pPr algn="l"/>
            <a:r>
              <a:rPr lang="en-US" sz="800" dirty="0"/>
              <a:t>	// Driver method</a:t>
            </a:r>
          </a:p>
          <a:p>
            <a:pPr algn="l"/>
            <a:r>
              <a:rPr lang="en-US" sz="800" dirty="0"/>
              <a:t>	public static void main(String[] </a:t>
            </a:r>
            <a:r>
              <a:rPr lang="en-US" sz="800" dirty="0" err="1"/>
              <a:t>args</a:t>
            </a:r>
            <a:r>
              <a:rPr lang="en-US" sz="800" dirty="0"/>
              <a:t>)</a:t>
            </a:r>
          </a:p>
          <a:p>
            <a:pPr algn="l"/>
            <a:r>
              <a:rPr lang="en-US" sz="800" dirty="0"/>
              <a:t>	{</a:t>
            </a:r>
          </a:p>
          <a:p>
            <a:pPr algn="l"/>
            <a:r>
              <a:rPr lang="en-US" sz="800" dirty="0"/>
              <a:t>		int key = 4;</a:t>
            </a:r>
          </a:p>
          <a:p>
            <a:pPr algn="l"/>
            <a:endParaRPr lang="en-US" sz="800" dirty="0"/>
          </a:p>
          <a:p>
            <a:pPr algn="l"/>
            <a:r>
              <a:rPr lang="en-US" sz="800" dirty="0"/>
              <a:t>		// Function call to find key</a:t>
            </a:r>
          </a:p>
          <a:p>
            <a:pPr algn="l"/>
            <a:r>
              <a:rPr lang="en-US" sz="800" dirty="0"/>
              <a:t>		int index = </a:t>
            </a:r>
            <a:r>
              <a:rPr lang="en-US" sz="800" dirty="0" err="1"/>
              <a:t>linearsearch</a:t>
            </a:r>
            <a:r>
              <a:rPr lang="en-US" sz="800" dirty="0"/>
              <a:t>(</a:t>
            </a:r>
            <a:r>
              <a:rPr lang="en-US" sz="800" dirty="0" err="1"/>
              <a:t>arr</a:t>
            </a:r>
            <a:r>
              <a:rPr lang="en-US" sz="800" dirty="0"/>
              <a:t>, </a:t>
            </a:r>
            <a:r>
              <a:rPr lang="en-US" sz="800" dirty="0" err="1"/>
              <a:t>arr.length</a:t>
            </a:r>
            <a:r>
              <a:rPr lang="en-US" sz="800" dirty="0"/>
              <a:t>, key);</a:t>
            </a:r>
          </a:p>
          <a:p>
            <a:pPr algn="l"/>
            <a:r>
              <a:rPr lang="en-US" sz="800" dirty="0"/>
              <a:t>		if (index != -1)</a:t>
            </a:r>
          </a:p>
          <a:p>
            <a:pPr algn="l"/>
            <a:r>
              <a:rPr lang="en-US" sz="800" dirty="0"/>
              <a:t>			</a:t>
            </a:r>
            <a:r>
              <a:rPr lang="en-US" sz="800" dirty="0" err="1"/>
              <a:t>System.out.println</a:t>
            </a:r>
            <a:r>
              <a:rPr lang="en-US" sz="800" dirty="0"/>
              <a:t>(</a:t>
            </a:r>
          </a:p>
          <a:p>
            <a:pPr algn="l"/>
            <a:r>
              <a:rPr lang="en-US" sz="800" dirty="0"/>
              <a:t>				"The element " + key + " is found at "</a:t>
            </a:r>
          </a:p>
          <a:p>
            <a:pPr algn="l"/>
            <a:r>
              <a:rPr lang="en-US" sz="800" dirty="0"/>
              <a:t>				+ index + " index of the given array.");</a:t>
            </a:r>
          </a:p>
          <a:p>
            <a:pPr algn="l"/>
            <a:endParaRPr lang="en-US" sz="800" dirty="0"/>
          </a:p>
          <a:p>
            <a:pPr algn="l"/>
            <a:r>
              <a:rPr lang="en-US" sz="800" dirty="0"/>
              <a:t>		else</a:t>
            </a:r>
          </a:p>
          <a:p>
            <a:pPr algn="l"/>
            <a:r>
              <a:rPr lang="en-US" sz="800" dirty="0"/>
              <a:t>			</a:t>
            </a:r>
            <a:r>
              <a:rPr lang="en-US" sz="800" dirty="0" err="1"/>
              <a:t>System.out.println</a:t>
            </a:r>
            <a:r>
              <a:rPr lang="en-US" sz="800" dirty="0"/>
              <a:t>("The element " + key + " is not found.");</a:t>
            </a:r>
          </a:p>
          <a:p>
            <a:pPr algn="l"/>
            <a:r>
              <a:rPr lang="en-US" sz="800" dirty="0"/>
              <a:t>	}</a:t>
            </a:r>
          </a:p>
          <a:p>
            <a:pPr algn="l"/>
            <a:r>
              <a:rPr lang="en-US" sz="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8360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910CF-2F33-ED4A-8DBA-459CB77857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EF309-EBD8-BD47-980F-40E629A9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515490"/>
            <a:ext cx="6949440" cy="829858"/>
          </a:xfrm>
        </p:spPr>
        <p:txBody>
          <a:bodyPr/>
          <a:lstStyle/>
          <a:p>
            <a:r>
              <a:rPr lang="en-US" dirty="0"/>
              <a:t>Linear Search on an unsorted array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1F8F-7768-9446-8053-52BD048AAF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6A5046-B15E-434B-BB05-67ADF8A7A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0640" y="2244250"/>
            <a:ext cx="7660640" cy="5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3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E130F-D53A-016E-FB86-10BCA7E9D8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16A37-8901-C16C-24A6-BE591612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Space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B7E3E-F2FD-9473-AD9D-F79495820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FDD17-2F2D-411A-925B-A38BA1BE4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770280"/>
            <a:ext cx="6950075" cy="3207548"/>
          </a:xfrm>
        </p:spPr>
        <p:txBody>
          <a:bodyPr/>
          <a:lstStyle/>
          <a:p>
            <a:r>
              <a:rPr lang="en-US" b="1" dirty="0"/>
              <a:t>Best Case: </a:t>
            </a:r>
            <a:r>
              <a:rPr lang="en-US" dirty="0"/>
              <a:t>In the best case, the key might be present at the first index. So, the best-case complexity is </a:t>
            </a:r>
            <a:r>
              <a:rPr lang="en-US" dirty="0" err="1"/>
              <a:t>Ω</a:t>
            </a:r>
            <a:r>
              <a:rPr lang="en-US" dirty="0"/>
              <a:t>(1).</a:t>
            </a:r>
          </a:p>
          <a:p>
            <a:r>
              <a:rPr lang="en-US" b="1" dirty="0"/>
              <a:t>Average Case: </a:t>
            </a:r>
            <a:r>
              <a:rPr lang="en-US" dirty="0" err="1"/>
              <a:t>Ø</a:t>
            </a:r>
            <a:r>
              <a:rPr lang="en-US" dirty="0"/>
              <a:t>(n)</a:t>
            </a:r>
          </a:p>
          <a:p>
            <a:r>
              <a:rPr lang="en-US" b="1" dirty="0"/>
              <a:t>Worst Case: </a:t>
            </a:r>
            <a:r>
              <a:rPr lang="en-US" dirty="0"/>
              <a:t>In the worst case, the key might be present at the last index i.e., opposite to the end from which the search has started in the list. So, the worst-case complexity is O(n) where n is the size of the list.</a:t>
            </a:r>
          </a:p>
          <a:p>
            <a:r>
              <a:rPr lang="en-US" b="1" dirty="0"/>
              <a:t>Space Complexity: </a:t>
            </a:r>
            <a:r>
              <a:rPr lang="en-US" dirty="0"/>
              <a:t>O(1) as except for the variable to iterate through the list, no other variable is used.</a:t>
            </a:r>
          </a:p>
        </p:txBody>
      </p:sp>
    </p:spTree>
    <p:extLst>
      <p:ext uri="{BB962C8B-B14F-4D97-AF65-F5344CB8AC3E}">
        <p14:creationId xmlns:p14="http://schemas.microsoft.com/office/powerpoint/2010/main" val="330880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32371-60DC-7F4B-92A4-3D5928A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2827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1A5E22-78A0-CFB6-1874-443FEF3F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26" y="0"/>
            <a:ext cx="50464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76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0C300-7627-2AB9-A16B-A36179D4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391807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E7AC7-8971-4E44-81CA-DD99D547C3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C811C-67AA-4547-B25D-3EA21732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A9E2B-998C-2447-8C78-3A0258CE1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62D57-BBB9-2D4A-89B4-6C929E8FEA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Binary Search is a searching algorithm used in a sorted array by repeatedly dividing the search interval in half. </a:t>
            </a:r>
          </a:p>
          <a:p>
            <a:pPr>
              <a:lnSpc>
                <a:spcPct val="150000"/>
              </a:lnSpc>
            </a:pPr>
            <a:r>
              <a:rPr lang="en-US" dirty="0"/>
              <a:t>The idea of binary search is to use the information that the array is sorted and reduce the time complexity to </a:t>
            </a:r>
            <a:r>
              <a:rPr lang="en-US" b="1" i="1" dirty="0"/>
              <a:t>O(log n).</a:t>
            </a:r>
          </a:p>
        </p:txBody>
      </p:sp>
    </p:spTree>
    <p:extLst>
      <p:ext uri="{BB962C8B-B14F-4D97-AF65-F5344CB8AC3E}">
        <p14:creationId xmlns:p14="http://schemas.microsoft.com/office/powerpoint/2010/main" val="298610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1BF01A-573D-6346-8BDE-74DF0C0030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9B526C-34E5-7147-A2AB-6CAF602A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A2EDA-0349-AD40-8E5D-D7B1BD807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E469E-60C6-4949-AE55-58F631A50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634878"/>
            <a:ext cx="6950075" cy="33819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Begin with the mid element of the whole array as a search key.</a:t>
            </a:r>
          </a:p>
          <a:p>
            <a:pPr>
              <a:lnSpc>
                <a:spcPct val="150000"/>
              </a:lnSpc>
            </a:pPr>
            <a:r>
              <a:rPr lang="en-US" dirty="0"/>
              <a:t>If the value of the search key is equal to the item then return an index of the search key.</a:t>
            </a:r>
          </a:p>
          <a:p>
            <a:pPr>
              <a:lnSpc>
                <a:spcPct val="150000"/>
              </a:lnSpc>
            </a:pPr>
            <a:r>
              <a:rPr lang="en-US" dirty="0"/>
              <a:t>Or if the value of the search key is less than the item in the middle of the interval, narrow the interval to the lower half.</a:t>
            </a:r>
          </a:p>
          <a:p>
            <a:pPr>
              <a:lnSpc>
                <a:spcPct val="150000"/>
              </a:lnSpc>
            </a:pPr>
            <a:r>
              <a:rPr lang="en-US" dirty="0"/>
              <a:t>Otherwise, narrow it to the upper half. </a:t>
            </a:r>
          </a:p>
          <a:p>
            <a:pPr>
              <a:lnSpc>
                <a:spcPct val="150000"/>
              </a:lnSpc>
            </a:pPr>
            <a:r>
              <a:rPr lang="en-US" dirty="0"/>
              <a:t>Repeatedly check from the second point until the value is found or the interval is empty.</a:t>
            </a:r>
          </a:p>
        </p:txBody>
      </p:sp>
    </p:spTree>
    <p:extLst>
      <p:ext uri="{BB962C8B-B14F-4D97-AF65-F5344CB8AC3E}">
        <p14:creationId xmlns:p14="http://schemas.microsoft.com/office/powerpoint/2010/main" val="356188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1C5DE-C61F-A946-B2A5-7945ADB34C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98DAC-5605-1D49-B2AE-C88591A0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8C88C-9804-3448-B79E-993112278A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CF843-845B-1346-ABF1-2A0B8EB7A3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Compare </a:t>
            </a:r>
            <a:r>
              <a:rPr lang="en-US" i="1" dirty="0"/>
              <a:t>x</a:t>
            </a:r>
            <a:r>
              <a:rPr lang="en-US" dirty="0"/>
              <a:t> with the middle element.</a:t>
            </a:r>
          </a:p>
          <a:p>
            <a:pPr>
              <a:lnSpc>
                <a:spcPct val="150000"/>
              </a:lnSpc>
            </a:pPr>
            <a:r>
              <a:rPr lang="en-US" dirty="0"/>
              <a:t>2. If </a:t>
            </a:r>
            <a:r>
              <a:rPr lang="en-US" i="1" dirty="0"/>
              <a:t>x</a:t>
            </a:r>
            <a:r>
              <a:rPr lang="en-US" dirty="0"/>
              <a:t> matches with the middle element, we return the mid index.</a:t>
            </a:r>
          </a:p>
          <a:p>
            <a:pPr>
              <a:lnSpc>
                <a:spcPct val="150000"/>
              </a:lnSpc>
            </a:pPr>
            <a:r>
              <a:rPr lang="en-US" dirty="0"/>
              <a:t>3. Else if </a:t>
            </a:r>
            <a:r>
              <a:rPr lang="en-US" i="1" dirty="0"/>
              <a:t>x</a:t>
            </a:r>
            <a:r>
              <a:rPr lang="en-US" dirty="0"/>
              <a:t> is greater than the mid element, then </a:t>
            </a:r>
            <a:r>
              <a:rPr lang="en-US" i="1" dirty="0"/>
              <a:t>x</a:t>
            </a:r>
            <a:r>
              <a:rPr lang="en-US" dirty="0"/>
              <a:t> can only lie in the right half subarray after the mid element. So, we recur for the right half.</a:t>
            </a:r>
          </a:p>
          <a:p>
            <a:pPr>
              <a:lnSpc>
                <a:spcPct val="150000"/>
              </a:lnSpc>
            </a:pPr>
            <a:r>
              <a:rPr lang="en-US" dirty="0"/>
              <a:t>4. Else (</a:t>
            </a:r>
            <a:r>
              <a:rPr lang="en-US" i="1" dirty="0"/>
              <a:t>x</a:t>
            </a:r>
            <a:r>
              <a:rPr lang="en-US" dirty="0"/>
              <a:t> is smaller) recur for the left half.</a:t>
            </a:r>
          </a:p>
        </p:txBody>
      </p:sp>
    </p:spTree>
    <p:extLst>
      <p:ext uri="{BB962C8B-B14F-4D97-AF65-F5344CB8AC3E}">
        <p14:creationId xmlns:p14="http://schemas.microsoft.com/office/powerpoint/2010/main" val="84862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420F-9319-4EA7-A624-A45BC667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Unit 1. Searching Basics</a:t>
            </a:r>
          </a:p>
        </p:txBody>
      </p:sp>
    </p:spTree>
    <p:extLst>
      <p:ext uri="{BB962C8B-B14F-4D97-AF65-F5344CB8AC3E}">
        <p14:creationId xmlns:p14="http://schemas.microsoft.com/office/powerpoint/2010/main" val="4138389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3B68B-373B-3882-4352-55ED63229E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6D35E-3EDE-6B59-C0E4-139CBE22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5F8AF-AD53-A732-0886-C9FC646795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1466" y="1208447"/>
            <a:ext cx="6950075" cy="332102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Linear search may require searching all list elements, which can lead to long runtimes. For example, searching for a contact on a smartphone one-by-one from first to last can be time consuming.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Because a contact list is sorted, a faster search, known as binary search, checks the middle contact first.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If the desired contact come alphabetically before the middle contact, binary search will then search the first half and otherwise the last half.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Each step reduces the contacts that need to be searched by half.</a:t>
            </a:r>
          </a:p>
        </p:txBody>
      </p:sp>
    </p:spTree>
    <p:extLst>
      <p:ext uri="{BB962C8B-B14F-4D97-AF65-F5344CB8AC3E}">
        <p14:creationId xmlns:p14="http://schemas.microsoft.com/office/powerpoint/2010/main" val="1441421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nary Search Overview">
            <a:hlinkClick r:id="" action="ppaction://media"/>
            <a:extLst>
              <a:ext uri="{FF2B5EF4-FFF2-40B4-BE49-F238E27FC236}">
                <a16:creationId xmlns:a16="http://schemas.microsoft.com/office/drawing/2014/main" id="{EC0C0FE2-5374-1BB0-F8EF-B9484F52A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7201066" cy="45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03A275-0751-6CCB-0BD2-BA6AD9E404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D83E6-241F-7462-3AEF-57DB4B78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42F3B-AD0E-FB7D-E9B6-B84022413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CCDDA9-5FF3-DE04-85C8-E9A07D779B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1466" y="1669814"/>
            <a:ext cx="6950075" cy="347368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Binary search is a faster algorithm for searching a list if the list’s elements are sorted and directly accessible (such as an array).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Binary search first checks the middle element of the list.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If the search key is found, the algorithm returns the matching location.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If the search key is not found, the algorithm repeats the search on the remaining left </a:t>
            </a:r>
            <a:r>
              <a:rPr lang="en-US" dirty="0" err="1"/>
              <a:t>sublist</a:t>
            </a:r>
            <a:r>
              <a:rPr lang="en-US" dirty="0"/>
              <a:t> (if the search key was less than the middle element) or the remaining right </a:t>
            </a:r>
            <a:r>
              <a:rPr lang="en-US" dirty="0" err="1"/>
              <a:t>sublist</a:t>
            </a:r>
            <a:r>
              <a:rPr lang="en-US" dirty="0"/>
              <a:t> (if the search key was greater than the middle element).</a:t>
            </a:r>
          </a:p>
        </p:txBody>
      </p:sp>
    </p:spTree>
    <p:extLst>
      <p:ext uri="{BB962C8B-B14F-4D97-AF65-F5344CB8AC3E}">
        <p14:creationId xmlns:p14="http://schemas.microsoft.com/office/powerpoint/2010/main" val="1969020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280A5D-57E2-774B-AD05-B2D8A1A261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1A2749-F17B-B442-A6F1-9F7FD7F3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on a sorted array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0A0F7-30F7-B044-925C-3384C50D96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Google Shape;100;p18">
            <a:extLst>
              <a:ext uri="{FF2B5EF4-FFF2-40B4-BE49-F238E27FC236}">
                <a16:creationId xmlns:a16="http://schemas.microsoft.com/office/drawing/2014/main" id="{0731DF35-D8B4-7C42-86EE-C3281A56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722491"/>
              </p:ext>
            </p:extLst>
          </p:nvPr>
        </p:nvGraphicFramePr>
        <p:xfrm>
          <a:off x="1417320" y="2327925"/>
          <a:ext cx="7239000" cy="487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4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6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7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8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9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34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nary Search Example">
            <a:hlinkClick r:id="" action="ppaction://media"/>
            <a:extLst>
              <a:ext uri="{FF2B5EF4-FFF2-40B4-BE49-F238E27FC236}">
                <a16:creationId xmlns:a16="http://schemas.microsoft.com/office/drawing/2014/main" id="{1D176AAB-B36E-77CA-ED84-3DB0ACFBE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7585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6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AE1E0-70B6-4066-798F-595854D340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218FEF-B0C5-2525-727D-197CDAF8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3F109-692A-E8C5-2C31-E03BAEDD0D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BB94F-FCAE-290A-852A-B6266396D6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Binary search is incredibly efficient in finding an element within a sorted list.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During each iteration or step of the algorithm, binary search reduces the search space by half.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search terminates when the element is found or the search space is empty (element not found).</a:t>
            </a:r>
          </a:p>
        </p:txBody>
      </p:sp>
    </p:spTree>
    <p:extLst>
      <p:ext uri="{BB962C8B-B14F-4D97-AF65-F5344CB8AC3E}">
        <p14:creationId xmlns:p14="http://schemas.microsoft.com/office/powerpoint/2010/main" val="3408014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arvsBinary">
            <a:hlinkClick r:id="" action="ppaction://media"/>
            <a:extLst>
              <a:ext uri="{FF2B5EF4-FFF2-40B4-BE49-F238E27FC236}">
                <a16:creationId xmlns:a16="http://schemas.microsoft.com/office/drawing/2014/main" id="{65F4F6DB-385F-126B-816B-DCC745470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4" y="4763"/>
            <a:ext cx="7585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2B1-B5F4-91C0-825C-065648EB4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Search vs Binary Search</a:t>
            </a:r>
          </a:p>
        </p:txBody>
      </p:sp>
    </p:spTree>
    <p:extLst>
      <p:ext uri="{BB962C8B-B14F-4D97-AF65-F5344CB8AC3E}">
        <p14:creationId xmlns:p14="http://schemas.microsoft.com/office/powerpoint/2010/main" val="3102625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Vs Linear Search Through Animated Gifs | Penjee, Learn to Code">
            <a:extLst>
              <a:ext uri="{FF2B5EF4-FFF2-40B4-BE49-F238E27FC236}">
                <a16:creationId xmlns:a16="http://schemas.microsoft.com/office/drawing/2014/main" id="{FF4A751C-EA85-D94E-BBE4-E8061A42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37" y="706275"/>
            <a:ext cx="6655837" cy="443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5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32371-60DC-7F4B-92A4-3D5928A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4684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457D26-45BE-644E-B72F-866DC2D5B8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0081C-E89A-A942-A8A6-31120AD0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D68F6E-29C3-AE44-9A78-4FE33EEE7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824970"/>
            <a:ext cx="6950075" cy="37539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Organizing and retrieving information is at the heart of most computer applications, and searching is surely the most frequently performed of all computing tasks.</a:t>
            </a:r>
          </a:p>
          <a:p>
            <a:pPr>
              <a:lnSpc>
                <a:spcPct val="150000"/>
              </a:lnSpc>
            </a:pPr>
            <a:r>
              <a:rPr lang="en-US" dirty="0"/>
              <a:t>Search can be viewed abstractly as a process to determine if an element with a particular value is a member of a particular set. </a:t>
            </a:r>
          </a:p>
          <a:p>
            <a:pPr>
              <a:lnSpc>
                <a:spcPct val="150000"/>
              </a:lnSpc>
            </a:pPr>
            <a:r>
              <a:rPr lang="en-US" dirty="0"/>
              <a:t>The more common view of searching is an attempt to find the record within a collection of records that has a particular key value, or those records in a collection whose key values meet some criterion such as falling within a range of values.</a:t>
            </a:r>
          </a:p>
        </p:txBody>
      </p:sp>
    </p:spTree>
    <p:extLst>
      <p:ext uri="{BB962C8B-B14F-4D97-AF65-F5344CB8AC3E}">
        <p14:creationId xmlns:p14="http://schemas.microsoft.com/office/powerpoint/2010/main" val="229885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9334792-C3FB-12A2-B2B1-0ECF56551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55060" cy="4114800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EF24878-E0D6-1885-3D4F-A0B094AE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360" y="1461370"/>
            <a:ext cx="5476640" cy="36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9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2699E09-49D1-6F79-BFF1-4F12EE92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82321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E0476D-E536-DD59-2A8B-954F8CFB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95" y="522287"/>
            <a:ext cx="3794124" cy="829858"/>
          </a:xfrm>
        </p:spPr>
        <p:txBody>
          <a:bodyPr wrap="square" anchor="t">
            <a:normAutofit fontScale="90000"/>
          </a:bodyPr>
          <a:lstStyle/>
          <a:p>
            <a:r>
              <a:rPr lang="en-US" sz="2600" b="1" dirty="0"/>
              <a:t>Time and Space Complexity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0C1A0-21F8-06E4-A5A6-B429A1BA9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325" y="1040043"/>
            <a:ext cx="3794125" cy="3581169"/>
          </a:xfrm>
        </p:spPr>
        <p:txBody>
          <a:bodyPr wrap="square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Best Case: </a:t>
            </a:r>
            <a:r>
              <a:rPr lang="en-US" dirty="0" err="1"/>
              <a:t>Ω</a:t>
            </a:r>
            <a:r>
              <a:rPr lang="en-US" dirty="0"/>
              <a:t>(1). Best case is when the element is at the middle index of the array. It take only one comparison to find the target element.</a:t>
            </a:r>
          </a:p>
          <a:p>
            <a:pPr>
              <a:spcAft>
                <a:spcPts val="600"/>
              </a:spcAft>
            </a:pPr>
            <a:r>
              <a:rPr lang="en-US" b="1" dirty="0"/>
              <a:t>Average Case:</a:t>
            </a:r>
            <a:r>
              <a:rPr lang="en-US" dirty="0"/>
              <a:t> </a:t>
            </a:r>
            <a:r>
              <a:rPr lang="en-US" dirty="0" err="1"/>
              <a:t>Ø</a:t>
            </a:r>
            <a:r>
              <a:rPr lang="en-US" dirty="0"/>
              <a:t>(log n)</a:t>
            </a:r>
          </a:p>
          <a:p>
            <a:pPr>
              <a:spcAft>
                <a:spcPts val="600"/>
              </a:spcAft>
            </a:pPr>
            <a:r>
              <a:rPr lang="en-US" b="1" dirty="0"/>
              <a:t>Worst Case:</a:t>
            </a:r>
            <a:r>
              <a:rPr lang="en-US" dirty="0"/>
              <a:t> O(log n). It is if the element is present in the first position. </a:t>
            </a:r>
          </a:p>
          <a:p>
            <a:pPr>
              <a:spcAft>
                <a:spcPts val="600"/>
              </a:spcAft>
            </a:pPr>
            <a:r>
              <a:rPr lang="en-US" b="1" dirty="0"/>
              <a:t>Space Complexity:</a:t>
            </a:r>
            <a:r>
              <a:rPr lang="en-US" dirty="0"/>
              <a:t> O(1). Iterative algorithm that does not require any additional data structures.</a:t>
            </a:r>
          </a:p>
        </p:txBody>
      </p:sp>
      <p:pic>
        <p:nvPicPr>
          <p:cNvPr id="11" name="Picture 10" descr="A close-up of a math problem&#10;&#10;Description automatically generated">
            <a:extLst>
              <a:ext uri="{FF2B5EF4-FFF2-40B4-BE49-F238E27FC236}">
                <a16:creationId xmlns:a16="http://schemas.microsoft.com/office/drawing/2014/main" id="{2AC0582B-878A-E4A6-1C77-ED5D724B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30" y="2823210"/>
            <a:ext cx="4571999" cy="15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2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AF7F-4696-484E-99F0-2C4D12A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Searching Practice (working in-pairs)</a:t>
            </a:r>
          </a:p>
        </p:txBody>
      </p:sp>
    </p:spTree>
    <p:extLst>
      <p:ext uri="{BB962C8B-B14F-4D97-AF65-F5344CB8AC3E}">
        <p14:creationId xmlns:p14="http://schemas.microsoft.com/office/powerpoint/2010/main" val="390609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DF2376-A4B7-244F-894D-96EDCC8D20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B0E9E-98DE-1443-88B0-4EA36361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C6D5E-AAFF-B24C-ABE7-59B9BA736B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Using the sorting and searching algorithms in d2L…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9047A-0960-964B-A4FE-BE956D4377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Find the minimum element in an unsorted array using Linear Search.</a:t>
            </a:r>
          </a:p>
          <a:p>
            <a:r>
              <a:rPr lang="en-US" dirty="0"/>
              <a:t>2. Find the minimum element in an unsorted array using Binary Search.</a:t>
            </a:r>
          </a:p>
          <a:p>
            <a:r>
              <a:rPr lang="en-US" dirty="0"/>
              <a:t>Test your code with the following arrays:</a:t>
            </a:r>
          </a:p>
          <a:p>
            <a:r>
              <a:rPr lang="en-US" dirty="0"/>
              <a:t>Array 1: [100 775 146 483 789 990 844 926 89 416 540 470 747 398 608 356 84 315 971 834 591 447]</a:t>
            </a:r>
          </a:p>
          <a:p>
            <a:r>
              <a:rPr lang="en-US" dirty="0"/>
              <a:t>Array 2: [915 550 369 666 100 435 638 342 440 780 902 901 329 115 29 361 930 505 439 75 322]</a:t>
            </a:r>
          </a:p>
        </p:txBody>
      </p:sp>
    </p:spTree>
    <p:extLst>
      <p:ext uri="{BB962C8B-B14F-4D97-AF65-F5344CB8AC3E}">
        <p14:creationId xmlns:p14="http://schemas.microsoft.com/office/powerpoint/2010/main" val="2202489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4E38-0C66-5B48-BED0-925046D3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Unit 2. </a:t>
            </a:r>
            <a:r>
              <a:rPr lang="en-US" b="1" dirty="0" err="1"/>
              <a:t>Hashtables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529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374E69-1551-DC45-87A3-4A3E54CAB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7FBFDD-E071-0140-A106-E05F3E62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393078"/>
            <a:ext cx="6949440" cy="829858"/>
          </a:xfrm>
        </p:spPr>
        <p:txBody>
          <a:bodyPr/>
          <a:lstStyle/>
          <a:p>
            <a:r>
              <a:rPr lang="en-US" dirty="0" err="1"/>
              <a:t>Hashtables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615C2-5BC8-304D-824A-2CB36F9E4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18902-FAAF-E74B-9DC8-B8A3BA3AD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560439"/>
            <a:ext cx="6950075" cy="33941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Hashing is a technique that is used to uniquely identify a specific object from a group of similar objects. Some examples of how hashing is used in our lives include:</a:t>
            </a:r>
          </a:p>
          <a:p>
            <a:pPr>
              <a:lnSpc>
                <a:spcPct val="150000"/>
              </a:lnSpc>
            </a:pPr>
            <a:r>
              <a:rPr lang="en-US" dirty="0"/>
              <a:t>In universities, each student is assigned a unique roll number that can be used to retrieve information about them.</a:t>
            </a:r>
          </a:p>
          <a:p>
            <a:pPr>
              <a:lnSpc>
                <a:spcPct val="150000"/>
              </a:lnSpc>
            </a:pPr>
            <a:r>
              <a:rPr lang="en-US" dirty="0"/>
              <a:t>In libraries, each book is assigned a unique number that can be used to determine information about the book, such as its exact position in the library or the users it has been issued too.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0052E-21CC-28DF-51DC-645C1921B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FC5AC-5EA4-A203-524B-B04DA7D5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304301"/>
            <a:ext cx="6949440" cy="829858"/>
          </a:xfrm>
        </p:spPr>
        <p:txBody>
          <a:bodyPr/>
          <a:lstStyle/>
          <a:p>
            <a:r>
              <a:rPr lang="en-US" dirty="0" err="1"/>
              <a:t>Hashtables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0A6F1-C102-A225-38B3-3C627E320C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90E51-F2A4-DB6E-8E9C-89FF0EC9FE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hashing, large keys are converted into small keys by using hash functions. The values are then stored in a data structure called hash table.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idea of hashing is to distribute entries (key, value pairs) uniformly across an array. </a:t>
            </a:r>
          </a:p>
          <a:p>
            <a:pPr>
              <a:lnSpc>
                <a:spcPct val="150000"/>
              </a:lnSpc>
            </a:pPr>
            <a:r>
              <a:rPr lang="en-US" dirty="0"/>
              <a:t>By using that key, you can access the element in O(1)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12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CB69F-C341-2CB7-F174-F077B9A598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821053-6F83-129B-CD3F-4BFE0A6D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Hashtables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69763-AFAE-3D5A-F9AA-028309EA5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00671-5FC9-5211-D929-01DEDDF407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684499"/>
            <a:ext cx="6950075" cy="26882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An element is converted into an integer by using a hash function. This element can be used as an index to store the original element, which falls into the hash table.</a:t>
            </a:r>
          </a:p>
          <a:p>
            <a:pPr>
              <a:lnSpc>
                <a:spcPct val="150000"/>
              </a:lnSpc>
            </a:pPr>
            <a:r>
              <a:rPr lang="en-US" dirty="0"/>
              <a:t>2. The element is stored in the hash table where it can be quickly retrieve using hashed key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Hash = </a:t>
            </a:r>
            <a:r>
              <a:rPr lang="en-US" dirty="0" err="1"/>
              <a:t>hashfunc</a:t>
            </a:r>
            <a:r>
              <a:rPr lang="en-US" dirty="0"/>
              <a:t>(key)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Index = hash % </a:t>
            </a:r>
            <a:r>
              <a:rPr lang="en-US" dirty="0" err="1"/>
              <a:t>array_size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28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sh Tables | Brilliant Math &amp; Science Wiki">
            <a:extLst>
              <a:ext uri="{FF2B5EF4-FFF2-40B4-BE49-F238E27FC236}">
                <a16:creationId xmlns:a16="http://schemas.microsoft.com/office/drawing/2014/main" id="{4F985142-74AA-3240-802D-22DDA816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98" y="725317"/>
            <a:ext cx="6532261" cy="441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293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482D7B-E35B-5E4C-8B8A-860D465FC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686D6-B7C0-A94B-90F0-578591A2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</a:t>
            </a:r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0B640-DA1B-7D45-9B79-B4B7A239BD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A57F0-46F4-AF4C-945A-5EBE280E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671949"/>
            <a:ext cx="6950075" cy="30736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It is similar to HashMap, but is synchronized.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Hashtable</a:t>
            </a:r>
            <a:r>
              <a:rPr lang="en-US" dirty="0"/>
              <a:t> stores key/value pair in hash table.</a:t>
            </a:r>
          </a:p>
          <a:p>
            <a:pPr>
              <a:lnSpc>
                <a:spcPct val="150000"/>
              </a:lnSpc>
            </a:pPr>
            <a:r>
              <a:rPr lang="en-US" dirty="0"/>
              <a:t>In </a:t>
            </a:r>
            <a:r>
              <a:rPr lang="en-US" dirty="0" err="1"/>
              <a:t>Hashtable</a:t>
            </a:r>
            <a:r>
              <a:rPr lang="en-US" dirty="0"/>
              <a:t> we specify an object that is used as a key, and the value we want to associate to that key. </a:t>
            </a:r>
          </a:p>
          <a:p>
            <a:pPr>
              <a:lnSpc>
                <a:spcPct val="150000"/>
              </a:lnSpc>
            </a:pPr>
            <a:r>
              <a:rPr lang="en-US" dirty="0"/>
              <a:t>The key is then hashed, and the resulting hash code is used as the index at which the value is stored within the table.</a:t>
            </a:r>
          </a:p>
        </p:txBody>
      </p:sp>
    </p:spTree>
    <p:extLst>
      <p:ext uri="{BB962C8B-B14F-4D97-AF65-F5344CB8AC3E}">
        <p14:creationId xmlns:p14="http://schemas.microsoft.com/office/powerpoint/2010/main" val="117250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00A344-BECF-2542-B044-02759983B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71A895-C71E-D148-BE06-A7F2DC20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1270C-ABD2-354D-A6F4-E7867E6B1A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5FFBF-87A9-1D43-8014-8B94EB666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831896"/>
            <a:ext cx="6950075" cy="26882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can categorize search algorithms into three general approaches: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1. Sequential and list methods.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2. Direct access by key value (hashing).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3. Tree indexing methods.</a:t>
            </a:r>
          </a:p>
        </p:txBody>
      </p:sp>
    </p:spTree>
    <p:extLst>
      <p:ext uri="{BB962C8B-B14F-4D97-AF65-F5344CB8AC3E}">
        <p14:creationId xmlns:p14="http://schemas.microsoft.com/office/powerpoint/2010/main" val="2010001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55A49-D5DD-E649-8143-245240980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1267460" y="322783"/>
            <a:ext cx="6949440" cy="829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of </a:t>
            </a:r>
            <a:r>
              <a:rPr lang="en" dirty="0" err="1"/>
              <a:t>hashtable</a:t>
            </a:r>
            <a:endParaRPr dirty="0"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1941C7-AF5D-5347-A67D-EEB7DE88C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020" y="1812027"/>
            <a:ext cx="3729131" cy="2998084"/>
          </a:xfrm>
        </p:spPr>
        <p:txBody>
          <a:bodyPr/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...we could just use an array to store the data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...then finding an item would be EASY because the key would just be the index!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If you wanted to add a new (key, value) pair, that would be EASY (as long as there isn’t already an item with that key)!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D4207-4B67-1B43-979D-553A1665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81" y="1902918"/>
            <a:ext cx="3860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60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D60D6-F4BA-284F-B82E-053A4EF171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C4C56-350F-C64E-A113-AB6D4978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Working of </a:t>
            </a:r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4464C-08B6-1941-A442-EE9F51A698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021BB-360F-784B-9B3B-F979E176CB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762125"/>
            <a:ext cx="6950075" cy="29834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It makes use of </a:t>
            </a:r>
            <a:r>
              <a:rPr lang="en-US" dirty="0" err="1"/>
              <a:t>hashCode</a:t>
            </a:r>
            <a:r>
              <a:rPr lang="en-US" dirty="0"/>
              <a:t>() method to determine which bucket the key/value pair should map.</a:t>
            </a:r>
          </a:p>
          <a:p>
            <a:pPr>
              <a:lnSpc>
                <a:spcPct val="150000"/>
              </a:lnSpc>
            </a:pPr>
            <a:r>
              <a:rPr lang="en-US" dirty="0"/>
              <a:t>The hash function helps to determine the location for a given key in the bucket list. </a:t>
            </a:r>
          </a:p>
          <a:p>
            <a:pPr>
              <a:lnSpc>
                <a:spcPct val="150000"/>
              </a:lnSpc>
            </a:pPr>
            <a:r>
              <a:rPr lang="en-US" dirty="0"/>
              <a:t>Generally, </a:t>
            </a:r>
            <a:r>
              <a:rPr lang="en-US" dirty="0" err="1"/>
              <a:t>hashcode</a:t>
            </a:r>
            <a:r>
              <a:rPr lang="en-US" dirty="0"/>
              <a:t> is a non-negative integer that is equal for equal Objects and may or may not be equal for unequal Objects. To determine whether two objects are equal or not, </a:t>
            </a:r>
            <a:r>
              <a:rPr lang="en-US" dirty="0" err="1"/>
              <a:t>hashtable</a:t>
            </a:r>
            <a:r>
              <a:rPr lang="en-US" dirty="0"/>
              <a:t> makes use of the equals() method.</a:t>
            </a:r>
          </a:p>
        </p:txBody>
      </p:sp>
    </p:spTree>
    <p:extLst>
      <p:ext uri="{BB962C8B-B14F-4D97-AF65-F5344CB8AC3E}">
        <p14:creationId xmlns:p14="http://schemas.microsoft.com/office/powerpoint/2010/main" val="3445780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62306B-78BC-354F-916D-D4AA61487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076F6-80E4-D64C-AB59-47091D73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Working of </a:t>
            </a:r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F21-6213-1A4E-B773-1CBB901EB9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2043E-28EF-5E48-A482-E53A4C9B5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1465" y="1671949"/>
            <a:ext cx="6950075" cy="268824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It is possible that two unequal Objects have the same </a:t>
            </a:r>
            <a:r>
              <a:rPr lang="en-US" dirty="0" err="1"/>
              <a:t>hashcode</a:t>
            </a:r>
            <a:r>
              <a:rPr lang="en-US" dirty="0"/>
              <a:t>. This is called a collision. To resolve collisions, </a:t>
            </a:r>
            <a:r>
              <a:rPr lang="en-US" dirty="0" err="1"/>
              <a:t>hashtable</a:t>
            </a:r>
            <a:r>
              <a:rPr lang="en-US" dirty="0"/>
              <a:t> uses an array of lists. The pairs mapped to a single bucket (array index) are stored in a list reference is stored in the array index.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K-</a:t>
            </a:r>
            <a:r>
              <a:rPr lang="en-US" dirty="0"/>
              <a:t> The type of the keys in the map.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V-</a:t>
            </a:r>
            <a:r>
              <a:rPr lang="en-US" dirty="0"/>
              <a:t> The type of values mapped in the map.</a:t>
            </a:r>
          </a:p>
        </p:txBody>
      </p:sp>
    </p:spTree>
    <p:extLst>
      <p:ext uri="{BB962C8B-B14F-4D97-AF65-F5344CB8AC3E}">
        <p14:creationId xmlns:p14="http://schemas.microsoft.com/office/powerpoint/2010/main" val="163427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BC903C-EAE6-5048-B489-163831E829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Time-Space Tradeoff</a:t>
            </a:r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sz="quarter" idx="13"/>
          </p:nvPr>
        </p:nvSpPr>
        <p:spPr>
          <a:xfrm>
            <a:off x="1562100" y="1752600"/>
            <a:ext cx="6950075" cy="2993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rtl="0">
              <a:lnSpc>
                <a:spcPct val="150000"/>
              </a:lnSpc>
              <a:spcAft>
                <a:spcPts val="1600"/>
              </a:spcAft>
            </a:pPr>
            <a:r>
              <a:rPr lang="en-US" sz="2000" dirty="0"/>
              <a:t>If we had unlimited space, we could use a huge array and have </a:t>
            </a:r>
            <a:r>
              <a:rPr lang="en-US" sz="2000" b="1" dirty="0"/>
              <a:t>unique </a:t>
            </a:r>
            <a:r>
              <a:rPr lang="en-US" sz="2000" dirty="0"/>
              <a:t>integer keys for all possible data items (which may or may not be used!)</a:t>
            </a:r>
            <a:endParaRPr lang="en" sz="2000" dirty="0"/>
          </a:p>
          <a:p>
            <a:pPr algn="just" rtl="0">
              <a:lnSpc>
                <a:spcPct val="150000"/>
              </a:lnSpc>
              <a:spcAft>
                <a:spcPts val="1600"/>
              </a:spcAft>
            </a:pPr>
            <a:r>
              <a:rPr lang="en" sz="2000" dirty="0"/>
              <a:t>If we had unlimited time, we could use an unordered array and just use sequential search (O(N)) to find an item by mapping each of the N keys to a </a:t>
            </a:r>
            <a:r>
              <a:rPr lang="en" sz="2000" b="1" dirty="0"/>
              <a:t>unique</a:t>
            </a:r>
            <a:r>
              <a:rPr lang="en" sz="2000" dirty="0"/>
              <a:t> index.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29710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2A6A9-A29E-524A-80EC-918BBC90F1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1562100" y="300400"/>
            <a:ext cx="6949440" cy="829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Compromise</a:t>
            </a:r>
            <a:endParaRPr dirty="0"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8325B4-8335-EF49-A733-E453ACEDE3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Since neither space nor time are unlimited, we can make a sort of compromise between the two and create a new structure called a </a:t>
            </a:r>
            <a:r>
              <a:rPr lang="en-US" sz="1800" i="1" dirty="0" err="1"/>
              <a:t>hashtable</a:t>
            </a:r>
            <a:r>
              <a:rPr lang="en-US" sz="1800" i="1" dirty="0"/>
              <a:t>. 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We will limit the space but we will use it wisely so that the searches are still possible in a reasonable amount of time.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38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24D16-CD48-0743-98DF-7BA549B75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Hashtable Overview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9573D6-7022-4746-91CA-25844F1ED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EF1DA-4BD6-844A-9704-F22C8FABD1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One way to implement an </a:t>
            </a:r>
            <a:r>
              <a:rPr lang="en-US" sz="2000" i="1" dirty="0"/>
              <a:t>unordered</a:t>
            </a:r>
            <a:r>
              <a:rPr lang="en-US" sz="2000" dirty="0"/>
              <a:t> symbol table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Two parts: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Hash function </a:t>
            </a:r>
            <a:r>
              <a:rPr lang="en-US" sz="2000" b="1" dirty="0"/>
              <a:t>h(k) </a:t>
            </a:r>
            <a:r>
              <a:rPr lang="en-US" sz="2000" dirty="0"/>
              <a:t>that turns a key </a:t>
            </a:r>
            <a:r>
              <a:rPr lang="en-US" sz="2000" b="1" dirty="0"/>
              <a:t>k</a:t>
            </a:r>
            <a:r>
              <a:rPr lang="en-US" sz="2000" dirty="0"/>
              <a:t> into an integer (the result of </a:t>
            </a:r>
            <a:r>
              <a:rPr lang="en-US" sz="2000" i="1" dirty="0"/>
              <a:t>h(k)</a:t>
            </a:r>
            <a:r>
              <a:rPr lang="en-US" sz="2000" dirty="0"/>
              <a:t> is called the </a:t>
            </a:r>
            <a:r>
              <a:rPr lang="en-US" sz="2000" i="1" dirty="0"/>
              <a:t>hash value </a:t>
            </a:r>
            <a:r>
              <a:rPr lang="en-US" sz="2000" dirty="0"/>
              <a:t>of </a:t>
            </a:r>
            <a:r>
              <a:rPr lang="en-US" sz="2000" i="1" dirty="0"/>
              <a:t>k.</a:t>
            </a:r>
            <a:endParaRPr lang="en-US"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An array (called a table) of size </a:t>
            </a:r>
            <a:r>
              <a:rPr lang="en-US" sz="2000" b="1" dirty="0"/>
              <a:t>M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Main idea: Store item </a:t>
            </a:r>
            <a:r>
              <a:rPr lang="en-US" sz="2000" b="1" dirty="0"/>
              <a:t>(k, v)</a:t>
            </a:r>
            <a:r>
              <a:rPr lang="en-US" sz="2000" dirty="0"/>
              <a:t> at index </a:t>
            </a:r>
            <a:r>
              <a:rPr lang="en-US" sz="2000" b="1" dirty="0" err="1"/>
              <a:t>i</a:t>
            </a:r>
            <a:r>
              <a:rPr lang="en-US" sz="2000" b="1" dirty="0"/>
              <a:t> = h(k) </a:t>
            </a:r>
            <a:r>
              <a:rPr lang="en-US" sz="2000" dirty="0"/>
              <a:t>in the array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That means we need a hash function that turns </a:t>
            </a:r>
            <a:r>
              <a:rPr lang="en-US" sz="2000" b="1" dirty="0"/>
              <a:t>k</a:t>
            </a:r>
            <a:r>
              <a:rPr lang="en-US" sz="2000" dirty="0"/>
              <a:t> into an integer in the interval [0, </a:t>
            </a:r>
            <a:r>
              <a:rPr lang="en-US" sz="2000" b="1" dirty="0"/>
              <a:t>M</a:t>
            </a:r>
            <a:r>
              <a:rPr lang="en-US" sz="2000" dirty="0"/>
              <a:t> - 1].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7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 idx="4294967295"/>
          </p:nvPr>
        </p:nvSpPr>
        <p:spPr>
          <a:xfrm>
            <a:off x="311700" y="-19068"/>
            <a:ext cx="6950075" cy="830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Example</a:t>
            </a:r>
            <a:endParaRPr b="1" dirty="0"/>
          </a:p>
        </p:txBody>
      </p:sp>
      <p:graphicFrame>
        <p:nvGraphicFramePr>
          <p:cNvPr id="171" name="Google Shape;171;p31"/>
          <p:cNvGraphicFramePr/>
          <p:nvPr/>
        </p:nvGraphicFramePr>
        <p:xfrm>
          <a:off x="384720" y="1231746"/>
          <a:ext cx="83745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2" name="Google Shape;172;p31"/>
          <p:cNvSpPr txBox="1"/>
          <p:nvPr/>
        </p:nvSpPr>
        <p:spPr>
          <a:xfrm>
            <a:off x="311700" y="835440"/>
            <a:ext cx="5402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Table: M = 11 (possible indices: [0, 10])</a:t>
            </a:r>
          </a:p>
        </p:txBody>
      </p:sp>
      <p:sp>
        <p:nvSpPr>
          <p:cNvPr id="173" name="Google Shape;173;p31"/>
          <p:cNvSpPr txBox="1"/>
          <p:nvPr/>
        </p:nvSpPr>
        <p:spPr>
          <a:xfrm>
            <a:off x="384725" y="1754790"/>
            <a:ext cx="1263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Values:</a:t>
            </a:r>
            <a:endParaRPr sz="1800" b="1"/>
          </a:p>
        </p:txBody>
      </p:sp>
      <p:sp>
        <p:nvSpPr>
          <p:cNvPr id="174" name="Google Shape;174;p31"/>
          <p:cNvSpPr/>
          <p:nvPr/>
        </p:nvSpPr>
        <p:spPr>
          <a:xfrm>
            <a:off x="1336029" y="1928937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2134404" y="1928937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2895729" y="1928937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674EA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3657054" y="1928937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384745" y="2674140"/>
            <a:ext cx="5745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Keys: yellow, green, purple, blue</a:t>
            </a:r>
            <a:endParaRPr sz="1800" b="1"/>
          </a:p>
        </p:txBody>
      </p:sp>
      <p:sp>
        <p:nvSpPr>
          <p:cNvPr id="179" name="Google Shape;179;p31"/>
          <p:cNvSpPr txBox="1"/>
          <p:nvPr/>
        </p:nvSpPr>
        <p:spPr>
          <a:xfrm>
            <a:off x="416412" y="3261540"/>
            <a:ext cx="8311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Hash Function: </a:t>
            </a:r>
            <a:r>
              <a:rPr lang="en" sz="1800"/>
              <a:t>Let x be the numerical position in the alphabet of the first letter in the key. Return </a:t>
            </a:r>
            <a:r>
              <a:rPr lang="en" sz="1800" i="1"/>
              <a:t>x mod 11</a:t>
            </a:r>
            <a:r>
              <a:rPr lang="en" sz="1800"/>
              <a:t>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h(yellow) = 25 mod 11 = 3	       h(purple) = 16 mod 11 = 5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h(green) = 7 mod 11 = 7		h(blue) = 2 mod 11 = 2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20072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431250" y="2316427"/>
            <a:ext cx="8311200" cy="2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put(yellow,     ):				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calculate h(yellow) = 3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a[3] =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get(green):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calculate h(green) = 7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return a[7]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delete(blue):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calculate h(blue) = 2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a[2] = null</a:t>
            </a:r>
            <a:endParaRPr sz="1800" dirty="0"/>
          </a:p>
        </p:txBody>
      </p:sp>
      <p:graphicFrame>
        <p:nvGraphicFramePr>
          <p:cNvPr id="186" name="Google Shape;186;p32"/>
          <p:cNvGraphicFramePr/>
          <p:nvPr/>
        </p:nvGraphicFramePr>
        <p:xfrm>
          <a:off x="384707" y="783321"/>
          <a:ext cx="83745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7" name="Google Shape;187;p32"/>
          <p:cNvSpPr/>
          <p:nvPr/>
        </p:nvSpPr>
        <p:spPr>
          <a:xfrm>
            <a:off x="5858554" y="1727857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4319704" y="169373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674EA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1971354" y="169373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90;p32"/>
          <p:cNvCxnSpPr/>
          <p:nvPr/>
        </p:nvCxnSpPr>
        <p:spPr>
          <a:xfrm>
            <a:off x="3043052" y="100546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32"/>
          <p:cNvCxnSpPr/>
          <p:nvPr/>
        </p:nvCxnSpPr>
        <p:spPr>
          <a:xfrm>
            <a:off x="6120752" y="100546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32"/>
          <p:cNvCxnSpPr/>
          <p:nvPr/>
        </p:nvCxnSpPr>
        <p:spPr>
          <a:xfrm>
            <a:off x="4581902" y="100546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32"/>
          <p:cNvCxnSpPr/>
          <p:nvPr/>
        </p:nvCxnSpPr>
        <p:spPr>
          <a:xfrm>
            <a:off x="2233551" y="100546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p32"/>
          <p:cNvSpPr/>
          <p:nvPr/>
        </p:nvSpPr>
        <p:spPr>
          <a:xfrm>
            <a:off x="2780854" y="1727857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2352804" y="2477562"/>
            <a:ext cx="228600" cy="1866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2073404" y="3005875"/>
            <a:ext cx="228600" cy="1866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499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431250" y="2113225"/>
            <a:ext cx="4160700" cy="2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put(yellow,          ):			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calculate h(yellow) = 3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a[3] =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get(green):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calculate h(green) = 7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return a[7]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delete(blue):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calculate h(blue) = 2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a[2] = null</a:t>
            </a:r>
            <a:endParaRPr sz="1800" dirty="0"/>
          </a:p>
        </p:txBody>
      </p:sp>
      <p:graphicFrame>
        <p:nvGraphicFramePr>
          <p:cNvPr id="203" name="Google Shape;203;p33"/>
          <p:cNvGraphicFramePr/>
          <p:nvPr/>
        </p:nvGraphicFramePr>
        <p:xfrm>
          <a:off x="384707" y="315961"/>
          <a:ext cx="83745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Google Shape;204;p33"/>
          <p:cNvSpPr/>
          <p:nvPr/>
        </p:nvSpPr>
        <p:spPr>
          <a:xfrm>
            <a:off x="5858554" y="1260497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4319704" y="122637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674EA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1971354" y="122637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33"/>
          <p:cNvCxnSpPr/>
          <p:nvPr/>
        </p:nvCxnSpPr>
        <p:spPr>
          <a:xfrm>
            <a:off x="3043052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3"/>
          <p:cNvCxnSpPr/>
          <p:nvPr/>
        </p:nvCxnSpPr>
        <p:spPr>
          <a:xfrm>
            <a:off x="6120752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33"/>
          <p:cNvCxnSpPr/>
          <p:nvPr/>
        </p:nvCxnSpPr>
        <p:spPr>
          <a:xfrm>
            <a:off x="4581902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33"/>
          <p:cNvCxnSpPr/>
          <p:nvPr/>
        </p:nvCxnSpPr>
        <p:spPr>
          <a:xfrm>
            <a:off x="2233551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p33"/>
          <p:cNvSpPr/>
          <p:nvPr/>
        </p:nvSpPr>
        <p:spPr>
          <a:xfrm>
            <a:off x="2780854" y="1260497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2352804" y="2294682"/>
            <a:ext cx="228600" cy="1866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2043942" y="3078066"/>
            <a:ext cx="228600" cy="1866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5516425" y="2736279"/>
            <a:ext cx="1720200" cy="1157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All O(1)</a:t>
            </a: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3126379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34"/>
          <p:cNvGraphicFramePr/>
          <p:nvPr/>
        </p:nvGraphicFramePr>
        <p:xfrm>
          <a:off x="384707" y="315961"/>
          <a:ext cx="83745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Google Shape;221;p34"/>
          <p:cNvSpPr/>
          <p:nvPr/>
        </p:nvSpPr>
        <p:spPr>
          <a:xfrm>
            <a:off x="5858554" y="1260497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4319704" y="122637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674EA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4"/>
          <p:cNvSpPr/>
          <p:nvPr/>
        </p:nvSpPr>
        <p:spPr>
          <a:xfrm>
            <a:off x="1971354" y="122637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34"/>
          <p:cNvCxnSpPr/>
          <p:nvPr/>
        </p:nvCxnSpPr>
        <p:spPr>
          <a:xfrm>
            <a:off x="3043052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34"/>
          <p:cNvCxnSpPr/>
          <p:nvPr/>
        </p:nvCxnSpPr>
        <p:spPr>
          <a:xfrm>
            <a:off x="6120752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34"/>
          <p:cNvCxnSpPr/>
          <p:nvPr/>
        </p:nvCxnSpPr>
        <p:spPr>
          <a:xfrm>
            <a:off x="4581902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34"/>
          <p:cNvCxnSpPr/>
          <p:nvPr/>
        </p:nvCxnSpPr>
        <p:spPr>
          <a:xfrm>
            <a:off x="2233551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4"/>
          <p:cNvSpPr/>
          <p:nvPr/>
        </p:nvSpPr>
        <p:spPr>
          <a:xfrm>
            <a:off x="2780854" y="1260497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384700" y="2362917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put(pink,      )</a:t>
            </a:r>
            <a:endParaRPr sz="3000" b="1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h(pink) = 16 mod 11 = 5</a:t>
            </a:r>
            <a:endParaRPr sz="3000" dirty="0"/>
          </a:p>
        </p:txBody>
      </p:sp>
      <p:sp>
        <p:nvSpPr>
          <p:cNvPr id="230" name="Google Shape;230;p34"/>
          <p:cNvSpPr/>
          <p:nvPr/>
        </p:nvSpPr>
        <p:spPr>
          <a:xfrm>
            <a:off x="2368059" y="2397042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A64D7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4"/>
          <p:cNvSpPr txBox="1"/>
          <p:nvPr/>
        </p:nvSpPr>
        <p:spPr>
          <a:xfrm>
            <a:off x="4154395" y="3606075"/>
            <a:ext cx="39426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Collision!!!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36950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C7F389-DF96-F84C-A0D5-D1C256A0CC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FE8283-B1AD-B842-B8FF-3F6234EB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87C49-B972-3B42-884B-A826C6E81A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35696-A366-AA4B-8565-09553D14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With all the vast amounts of data out there, it’s important to be able to search for specific items efficiently.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Search algorithms are often closely tied with data structures because how data is stored affects how it can be searched.</a:t>
            </a:r>
          </a:p>
        </p:txBody>
      </p:sp>
    </p:spTree>
    <p:extLst>
      <p:ext uri="{BB962C8B-B14F-4D97-AF65-F5344CB8AC3E}">
        <p14:creationId xmlns:p14="http://schemas.microsoft.com/office/powerpoint/2010/main" val="145755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370E9-67BF-3A46-B816-9E6D48915A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Avoidance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60183A-FB01-E942-9C75-22F18EC73E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1465" y="1214206"/>
            <a:ext cx="6950075" cy="3207548"/>
          </a:xfrm>
        </p:spPr>
        <p:txBody>
          <a:bodyPr/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If possible, we would like to avoid collisions.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To do that, we need</a:t>
            </a: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a good hash function</a:t>
            </a: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a well-managed table (particularly the ratio of items to the size of the table, which is called the </a:t>
            </a:r>
            <a:r>
              <a:rPr lang="en-US" sz="1800" i="1" dirty="0"/>
              <a:t>load factor</a:t>
            </a:r>
            <a:r>
              <a:rPr lang="en-US" sz="1800" dirty="0"/>
              <a:t>)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Even so, we will not likely succeed in complete collision avoidance, so we will still have to deal with collision </a:t>
            </a:r>
            <a:r>
              <a:rPr lang="en-US" sz="1800" i="1" dirty="0"/>
              <a:t>management</a:t>
            </a:r>
            <a:r>
              <a:rPr lang="en-US" sz="1800" dirty="0"/>
              <a:t>.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But in the meantime, let’s consider what makes a good hash function.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38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36"/>
          <p:cNvGraphicFramePr/>
          <p:nvPr/>
        </p:nvGraphicFramePr>
        <p:xfrm>
          <a:off x="262170" y="1746180"/>
          <a:ext cx="83745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5" name="Google Shape;245;p36"/>
          <p:cNvSpPr/>
          <p:nvPr/>
        </p:nvSpPr>
        <p:spPr>
          <a:xfrm>
            <a:off x="1127604" y="3669287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6"/>
          <p:cNvSpPr/>
          <p:nvPr/>
        </p:nvSpPr>
        <p:spPr>
          <a:xfrm>
            <a:off x="344779" y="435278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674EA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344779" y="241184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36"/>
          <p:cNvCxnSpPr/>
          <p:nvPr/>
        </p:nvCxnSpPr>
        <p:spPr>
          <a:xfrm>
            <a:off x="606977" y="2941316"/>
            <a:ext cx="9000" cy="441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36"/>
          <p:cNvCxnSpPr/>
          <p:nvPr/>
        </p:nvCxnSpPr>
        <p:spPr>
          <a:xfrm>
            <a:off x="1389802" y="3143391"/>
            <a:ext cx="12900" cy="52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36"/>
          <p:cNvCxnSpPr/>
          <p:nvPr/>
        </p:nvCxnSpPr>
        <p:spPr>
          <a:xfrm>
            <a:off x="1392959" y="1897190"/>
            <a:ext cx="3600" cy="6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36"/>
          <p:cNvCxnSpPr/>
          <p:nvPr/>
        </p:nvCxnSpPr>
        <p:spPr>
          <a:xfrm flipH="1">
            <a:off x="610873" y="1908264"/>
            <a:ext cx="2100" cy="569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36"/>
          <p:cNvSpPr/>
          <p:nvPr/>
        </p:nvSpPr>
        <p:spPr>
          <a:xfrm>
            <a:off x="344322" y="338231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6"/>
          <p:cNvSpPr/>
          <p:nvPr/>
        </p:nvSpPr>
        <p:spPr>
          <a:xfrm>
            <a:off x="1127604" y="2589287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A64D7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102900" y="435832"/>
            <a:ext cx="8938200" cy="1152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 good hash function should minimize collisions. This is not a good hash function. </a:t>
            </a:r>
            <a:endParaRPr sz="3000" b="1" dirty="0"/>
          </a:p>
        </p:txBody>
      </p:sp>
      <p:cxnSp>
        <p:nvCxnSpPr>
          <p:cNvPr id="255" name="Google Shape;255;p36"/>
          <p:cNvCxnSpPr/>
          <p:nvPr/>
        </p:nvCxnSpPr>
        <p:spPr>
          <a:xfrm>
            <a:off x="606977" y="3936416"/>
            <a:ext cx="9000" cy="441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36"/>
          <p:cNvSpPr txBox="1"/>
          <p:nvPr/>
        </p:nvSpPr>
        <p:spPr>
          <a:xfrm>
            <a:off x="2922373" y="2333665"/>
            <a:ext cx="4296900" cy="16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Hash Function: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If (isHappy) return 0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Else return 1</a:t>
            </a:r>
            <a:endParaRPr sz="2000"/>
          </a:p>
        </p:txBody>
      </p:sp>
      <p:sp>
        <p:nvSpPr>
          <p:cNvPr id="257" name="Google Shape;257;p36"/>
          <p:cNvSpPr txBox="1"/>
          <p:nvPr/>
        </p:nvSpPr>
        <p:spPr>
          <a:xfrm>
            <a:off x="2741750" y="3726000"/>
            <a:ext cx="5895000" cy="1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Obviously, this is a terrible hash function.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36406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 idx="4294967295"/>
          </p:nvPr>
        </p:nvSpPr>
        <p:spPr>
          <a:xfrm>
            <a:off x="0" y="1711325"/>
            <a:ext cx="9144000" cy="2870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 how can we design a hash function that minimizes collisions?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Key Idea: </a:t>
            </a:r>
            <a:r>
              <a:rPr lang="en" sz="3200"/>
              <a:t>Use as much of the key as possible so as to make each key hash to something that is more likely to be unique.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506798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9E81-83EE-D4D9-F2D8-BCE3647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Hash Functions</a:t>
            </a:r>
          </a:p>
        </p:txBody>
      </p:sp>
    </p:spTree>
    <p:extLst>
      <p:ext uri="{BB962C8B-B14F-4D97-AF65-F5344CB8AC3E}">
        <p14:creationId xmlns:p14="http://schemas.microsoft.com/office/powerpoint/2010/main" val="2364191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D2778-5A06-087B-153F-8319BC97C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06F048-6D15-72A5-71C2-0413889A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5658F-D2B6-9C70-FBF1-4AD11223AB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86088-16EF-68FC-C893-0E493E6A8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hash function is any function that can be used to map a data set of an arbitrary size to a data set of a fixed size, which falls into the hash table. </a:t>
            </a:r>
          </a:p>
          <a:p>
            <a:pPr>
              <a:lnSpc>
                <a:spcPct val="150000"/>
              </a:lnSpc>
            </a:pPr>
            <a:r>
              <a:rPr lang="en-US" dirty="0"/>
              <a:t>The values returned by a hash function are called hash values, hash codes, hash sums, or simply hashes.</a:t>
            </a:r>
          </a:p>
        </p:txBody>
      </p:sp>
    </p:spTree>
    <p:extLst>
      <p:ext uri="{BB962C8B-B14F-4D97-AF65-F5344CB8AC3E}">
        <p14:creationId xmlns:p14="http://schemas.microsoft.com/office/powerpoint/2010/main" val="2337514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6FB62-EF2F-FF20-FCE8-18FF2062BA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D3FC38-5673-4C76-7484-B4BBF3DE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achieve a good hashing mechanism…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3E8B6-E7DB-9891-D48C-914514C826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need a good hash function that follows the next: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E8A9D-3352-00C7-FC62-F689D5753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1. Easy to compute: </a:t>
            </a:r>
            <a:r>
              <a:rPr lang="en-US" dirty="0"/>
              <a:t>It should be easy to compute and must not become an algorithm in itself.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2. Uniform distribution:</a:t>
            </a:r>
            <a:r>
              <a:rPr lang="en-US" dirty="0"/>
              <a:t> It should provide a uniform distribution across the hash table and should not result in clustering.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3. Less collisions:</a:t>
            </a:r>
            <a:r>
              <a:rPr lang="en-US" dirty="0"/>
              <a:t> Collisions occur when pairs of elements are mapped to the same hash value. These should be avoided.</a:t>
            </a:r>
          </a:p>
        </p:txBody>
      </p:sp>
    </p:spTree>
    <p:extLst>
      <p:ext uri="{BB962C8B-B14F-4D97-AF65-F5344CB8AC3E}">
        <p14:creationId xmlns:p14="http://schemas.microsoft.com/office/powerpoint/2010/main" val="356380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AC43F-60F2-CE44-BA51-3D8C6FB58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Hashing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BC33BC-67FB-2140-AF05-28D02D07F5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5CE93-320C-3446-A376-D2880F0777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A modular hash function is a hash function that uses the modulo operator to map a key to a slot in a hash table.</a:t>
            </a: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The hash function is </a:t>
            </a:r>
            <a:r>
              <a:rPr lang="en-US" sz="1800" i="1" dirty="0"/>
              <a:t>h(k) = k mod m</a:t>
            </a:r>
            <a:r>
              <a:rPr lang="en-US" sz="1800" dirty="0"/>
              <a:t>, where k is an integer hash code and m is usually the number of buckets.</a:t>
            </a: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For example: if the hash table has 12 slots and the key is 100, then </a:t>
            </a:r>
            <a:r>
              <a:rPr lang="en-US" i="1" dirty="0"/>
              <a:t>h(k)</a:t>
            </a:r>
            <a:r>
              <a:rPr lang="en-US" dirty="0"/>
              <a:t> = 4.</a:t>
            </a:r>
            <a:endParaRPr lang="en-US" sz="1800" dirty="0"/>
          </a:p>
        </p:txBody>
      </p:sp>
      <p:sp>
        <p:nvSpPr>
          <p:cNvPr id="313" name="Google Shape;313;p44"/>
          <p:cNvSpPr txBox="1"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2412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BCCE2F-DF9B-5A8B-ADD0-062E85DF3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43621E-04A6-6A0D-344E-2E306D91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several types of hash functions, including: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8F9CA-09D1-7EE2-7692-91F187C948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759B4-1BA7-223F-CACE-9E828E0D4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Universal hash function: </a:t>
            </a:r>
            <a:r>
              <a:rPr lang="en-US" dirty="0"/>
              <a:t>This function returns a unique hash number (random number generation).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Division Method.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Mid Square Method.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Folding Method.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Multiplication Method.</a:t>
            </a:r>
          </a:p>
        </p:txBody>
      </p:sp>
    </p:spTree>
    <p:extLst>
      <p:ext uri="{BB962C8B-B14F-4D97-AF65-F5344CB8AC3E}">
        <p14:creationId xmlns:p14="http://schemas.microsoft.com/office/powerpoint/2010/main" val="1592188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EC95-7ED6-12DC-2EDF-C01C425B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Collision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910305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>
            <a:spLocks noGrp="1"/>
          </p:cNvSpPr>
          <p:nvPr>
            <p:ph type="title" idx="4294967295"/>
          </p:nvPr>
        </p:nvSpPr>
        <p:spPr>
          <a:xfrm>
            <a:off x="0" y="501650"/>
            <a:ext cx="3705225" cy="2049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Collision Management</a:t>
            </a:r>
            <a:endParaRPr b="1" dirty="0"/>
          </a:p>
        </p:txBody>
      </p:sp>
      <p:sp>
        <p:nvSpPr>
          <p:cNvPr id="394" name="Google Shape;394;p55"/>
          <p:cNvSpPr txBox="1">
            <a:spLocks noGrp="1"/>
          </p:cNvSpPr>
          <p:nvPr>
            <p:ph type="subTitle" idx="4294967295"/>
          </p:nvPr>
        </p:nvSpPr>
        <p:spPr>
          <a:xfrm>
            <a:off x="0" y="2627313"/>
            <a:ext cx="3703638" cy="925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Separate Chaining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Linear Probing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Quadratic Probing</a:t>
            </a:r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210" y="751323"/>
            <a:ext cx="5592790" cy="36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 txBox="1"/>
          <p:nvPr/>
        </p:nvSpPr>
        <p:spPr>
          <a:xfrm>
            <a:off x="6060000" y="4033700"/>
            <a:ext cx="30840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https://clipartart.com/wallpaper/getimg.html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1041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784A-9479-92D6-3D0A-01C7FD8F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Search</a:t>
            </a:r>
          </a:p>
        </p:txBody>
      </p:sp>
    </p:spTree>
    <p:extLst>
      <p:ext uri="{BB962C8B-B14F-4D97-AF65-F5344CB8AC3E}">
        <p14:creationId xmlns:p14="http://schemas.microsoft.com/office/powerpoint/2010/main" val="28917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CC78-15EA-4714-FFFC-FDD985CA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Separate Chaining</a:t>
            </a:r>
          </a:p>
        </p:txBody>
      </p:sp>
    </p:spTree>
    <p:extLst>
      <p:ext uri="{BB962C8B-B14F-4D97-AF65-F5344CB8AC3E}">
        <p14:creationId xmlns:p14="http://schemas.microsoft.com/office/powerpoint/2010/main" val="367022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56"/>
          <p:cNvGraphicFramePr/>
          <p:nvPr/>
        </p:nvGraphicFramePr>
        <p:xfrm>
          <a:off x="344067" y="742681"/>
          <a:ext cx="83745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3" name="Google Shape;403;p56"/>
          <p:cNvSpPr/>
          <p:nvPr/>
        </p:nvSpPr>
        <p:spPr>
          <a:xfrm>
            <a:off x="5817914" y="1687217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6"/>
          <p:cNvSpPr/>
          <p:nvPr/>
        </p:nvSpPr>
        <p:spPr>
          <a:xfrm>
            <a:off x="4279064" y="165309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674EA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6"/>
          <p:cNvSpPr/>
          <p:nvPr/>
        </p:nvSpPr>
        <p:spPr>
          <a:xfrm>
            <a:off x="1930714" y="165309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6" name="Google Shape;406;p56"/>
          <p:cNvCxnSpPr/>
          <p:nvPr/>
        </p:nvCxnSpPr>
        <p:spPr>
          <a:xfrm>
            <a:off x="3002412" y="96482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56"/>
          <p:cNvCxnSpPr/>
          <p:nvPr/>
        </p:nvCxnSpPr>
        <p:spPr>
          <a:xfrm>
            <a:off x="6080112" y="96482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p56"/>
          <p:cNvCxnSpPr>
            <a:stCxn id="404" idx="4"/>
          </p:cNvCxnSpPr>
          <p:nvPr/>
        </p:nvCxnSpPr>
        <p:spPr>
          <a:xfrm>
            <a:off x="4546214" y="2207192"/>
            <a:ext cx="4800" cy="582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p56"/>
          <p:cNvCxnSpPr/>
          <p:nvPr/>
        </p:nvCxnSpPr>
        <p:spPr>
          <a:xfrm>
            <a:off x="2192911" y="96482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" name="Google Shape;410;p56"/>
          <p:cNvSpPr/>
          <p:nvPr/>
        </p:nvSpPr>
        <p:spPr>
          <a:xfrm>
            <a:off x="2740214" y="1687217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6"/>
          <p:cNvSpPr txBox="1"/>
          <p:nvPr/>
        </p:nvSpPr>
        <p:spPr>
          <a:xfrm>
            <a:off x="251103" y="4019442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put(pink,      )</a:t>
            </a:r>
            <a:endParaRPr sz="3000" b="1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h(pink) = 16 mod 11 = 5</a:t>
            </a:r>
            <a:endParaRPr sz="3000" dirty="0"/>
          </a:p>
        </p:txBody>
      </p:sp>
      <p:sp>
        <p:nvSpPr>
          <p:cNvPr id="412" name="Google Shape;412;p56"/>
          <p:cNvSpPr/>
          <p:nvPr/>
        </p:nvSpPr>
        <p:spPr>
          <a:xfrm>
            <a:off x="2246554" y="4019441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A64D7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6"/>
          <p:cNvSpPr/>
          <p:nvPr/>
        </p:nvSpPr>
        <p:spPr>
          <a:xfrm>
            <a:off x="4264198" y="2789645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A64D7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56"/>
          <p:cNvCxnSpPr/>
          <p:nvPr/>
        </p:nvCxnSpPr>
        <p:spPr>
          <a:xfrm>
            <a:off x="4546204" y="961110"/>
            <a:ext cx="2400" cy="7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5" name="Google Shape;415;p56"/>
          <p:cNvSpPr txBox="1"/>
          <p:nvPr/>
        </p:nvSpPr>
        <p:spPr>
          <a:xfrm>
            <a:off x="330269" y="3176933"/>
            <a:ext cx="73152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Option 1: Separate Chaining</a:t>
            </a:r>
            <a:endParaRPr sz="3000" b="1"/>
          </a:p>
        </p:txBody>
      </p:sp>
    </p:spTree>
    <p:extLst>
      <p:ext uri="{BB962C8B-B14F-4D97-AF65-F5344CB8AC3E}">
        <p14:creationId xmlns:p14="http://schemas.microsoft.com/office/powerpoint/2010/main" val="347626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AA6666-5A0A-1D47-8F71-2672D759F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97EC1A-A1C9-BB4B-B507-289AB6C7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Collisions and How to handle them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28806-C662-124D-B3CA-F9DA38D1D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Separate chaining technique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7F718-6DBB-FB4A-AF19-7C8EF47A7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814052"/>
            <a:ext cx="6950075" cy="293155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The idea is to make each cell of the hash table point to a linked list of records that have the same hash function values. It is simple but requires additional memory outside the table.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In this technique, the worst case occurs when all the values are in the same index or linked list, making the search complexity linear (n= length of the linked list).</a:t>
            </a:r>
          </a:p>
        </p:txBody>
      </p:sp>
    </p:spTree>
    <p:extLst>
      <p:ext uri="{BB962C8B-B14F-4D97-AF65-F5344CB8AC3E}">
        <p14:creationId xmlns:p14="http://schemas.microsoft.com/office/powerpoint/2010/main" val="609930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D22AD-2EC2-1E44-9074-78EA11180E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1562100" y="798490"/>
            <a:ext cx="6949440" cy="829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Separate Chaining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2B30EC-DB1A-2847-8C7E-589CF380AD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798320"/>
            <a:ext cx="6950075" cy="2947284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The </a:t>
            </a:r>
            <a:r>
              <a:rPr lang="en-US" sz="1800" dirty="0" err="1"/>
              <a:t>hashtable</a:t>
            </a:r>
            <a:r>
              <a:rPr lang="en-US" sz="1800" dirty="0"/>
              <a:t> is an array of lists.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Collisions are managed by adding to lists when items hash to an existing list.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This means that for </a:t>
            </a:r>
            <a:r>
              <a:rPr lang="en-US" sz="1800" i="1" dirty="0"/>
              <a:t>put</a:t>
            </a:r>
            <a:r>
              <a:rPr lang="en-US" sz="1800" dirty="0"/>
              <a:t> and </a:t>
            </a:r>
            <a:r>
              <a:rPr lang="en-US" sz="1800" i="1" dirty="0"/>
              <a:t>get</a:t>
            </a:r>
            <a:r>
              <a:rPr lang="en-US" sz="1800" dirty="0"/>
              <a:t>, the runtime is proportional to the length of the list in question.</a:t>
            </a:r>
          </a:p>
        </p:txBody>
      </p:sp>
    </p:spTree>
    <p:extLst>
      <p:ext uri="{BB962C8B-B14F-4D97-AF65-F5344CB8AC3E}">
        <p14:creationId xmlns:p14="http://schemas.microsoft.com/office/powerpoint/2010/main" val="20180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25971-47D5-FE45-8F81-338EADE33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8" name="Google Shape;428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Chaining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46298-7D0F-B94A-B899-7F206136E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660" y="1168400"/>
            <a:ext cx="6950075" cy="2987924"/>
          </a:xfrm>
        </p:spPr>
        <p:txBody>
          <a:bodyPr/>
          <a:lstStyle/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The </a:t>
            </a:r>
            <a:r>
              <a:rPr lang="en-US" sz="1800" dirty="0" err="1"/>
              <a:t>hashtable</a:t>
            </a:r>
            <a:r>
              <a:rPr lang="en-US" sz="1800" dirty="0"/>
              <a:t> is an array of linked lists.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Collisions are managed by adding to lists when items hash to an existing list.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This means that for </a:t>
            </a:r>
            <a:r>
              <a:rPr lang="en-US" sz="1800" i="1" dirty="0"/>
              <a:t>put</a:t>
            </a:r>
            <a:r>
              <a:rPr lang="en-US" sz="1800" dirty="0"/>
              <a:t> and </a:t>
            </a:r>
            <a:r>
              <a:rPr lang="en-US" sz="1800" i="1" dirty="0"/>
              <a:t>get</a:t>
            </a:r>
            <a:r>
              <a:rPr lang="en-US" sz="1800" dirty="0"/>
              <a:t>, the runtime is proportional to the length of the list in question, which could be…</a:t>
            </a:r>
            <a:r>
              <a:rPr lang="en-US" sz="1800" b="1" i="1" dirty="0"/>
              <a:t>N</a:t>
            </a:r>
            <a:r>
              <a:rPr lang="en-US" sz="1800" b="1" dirty="0"/>
              <a:t> in the worst case...BUT…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...</a:t>
            </a:r>
            <a:r>
              <a:rPr lang="en-US" sz="1800" b="1" dirty="0"/>
              <a:t>with a good hash function and a good table size, we expect the length of each list to be about </a:t>
            </a:r>
            <a:r>
              <a:rPr lang="en-US" sz="1800" b="1" i="1" dirty="0"/>
              <a:t>N</a:t>
            </a:r>
            <a:r>
              <a:rPr lang="en-US" sz="1800" b="1" dirty="0"/>
              <a:t>/</a:t>
            </a:r>
            <a:r>
              <a:rPr lang="en-US" sz="1800" b="1" i="1" dirty="0"/>
              <a:t>M</a:t>
            </a:r>
            <a:r>
              <a:rPr lang="en-US" sz="1800" b="1" dirty="0"/>
              <a:t>. This is called the load factor, indicated by </a:t>
            </a:r>
            <a:r>
              <a:rPr lang="el-GR" sz="1800" b="1" dirty="0"/>
              <a:t>α.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74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3C3F7-9D39-CF4B-AFF8-F4734EC8FB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0" name="Google Shape;450;p61"/>
          <p:cNvSpPr txBox="1">
            <a:spLocks noGrp="1"/>
          </p:cNvSpPr>
          <p:nvPr>
            <p:ph type="title"/>
          </p:nvPr>
        </p:nvSpPr>
        <p:spPr>
          <a:xfrm>
            <a:off x="1562100" y="188890"/>
            <a:ext cx="5834380" cy="145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you choose a good M (size of table)?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A246F-F396-2246-BAE4-4BC2DD4A0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What is the relationship between</a:t>
            </a:r>
            <a:r>
              <a:rPr lang="en-US" sz="1800" b="1" dirty="0"/>
              <a:t> M </a:t>
            </a:r>
            <a:r>
              <a:rPr lang="en-US" sz="1800" dirty="0"/>
              <a:t>and the average length of the lists?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Bigger M means shorter lists!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It’s a good idea to manage your table to maintain a reasonable load factor so that each of the operations can be done in a reasonable amount of time. The goal is to have to close to O(1). </a:t>
            </a:r>
            <a:endParaRPr lang="en-US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46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734D3-BE5D-7746-B105-9FDF7B4E6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4" name="Google Shape;464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E1F40-DBA4-6C4C-9E27-4847D17B5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1465" y="1018748"/>
            <a:ext cx="6950075" cy="3471551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Analyze these operations where </a:t>
            </a:r>
            <a:r>
              <a:rPr lang="en-US" sz="2000" b="1" dirty="0"/>
              <a:t>M</a:t>
            </a:r>
            <a:r>
              <a:rPr lang="en-US" sz="2000" dirty="0"/>
              <a:t> is the size of the table and </a:t>
            </a:r>
            <a:r>
              <a:rPr lang="en-US" sz="2000" b="1" dirty="0"/>
              <a:t>N </a:t>
            </a:r>
            <a:r>
              <a:rPr lang="en-US" sz="2000" dirty="0"/>
              <a:t>is the number of key-value pairs: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 dirty="0"/>
              <a:t>put(k, v)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best case: </a:t>
            </a:r>
            <a:r>
              <a:rPr lang="en-US" sz="2000" b="1" dirty="0"/>
              <a:t>O(1)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worst-case: </a:t>
            </a:r>
            <a:r>
              <a:rPr lang="en-US" sz="2000" b="1" dirty="0"/>
              <a:t>O(N)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expected case, assuming a good hash function that uniformly distributes keys, </a:t>
            </a:r>
            <a:r>
              <a:rPr lang="en-US" sz="2000" b="1" dirty="0"/>
              <a:t>O(N/M)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 dirty="0"/>
              <a:t>delete(k): </a:t>
            </a:r>
            <a:r>
              <a:rPr lang="en-US" sz="2000" dirty="0"/>
              <a:t>same as </a:t>
            </a:r>
            <a:r>
              <a:rPr lang="en-US" sz="2000" b="1" dirty="0"/>
              <a:t>put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 dirty="0"/>
              <a:t>get(k): </a:t>
            </a:r>
            <a:r>
              <a:rPr lang="en-US" sz="2000" dirty="0"/>
              <a:t>same as </a:t>
            </a:r>
            <a:r>
              <a:rPr lang="en-US" sz="2000" b="1" dirty="0"/>
              <a:t>put</a:t>
            </a:r>
            <a:r>
              <a:rPr lang="en-US" sz="2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if </a:t>
            </a:r>
            <a:r>
              <a:rPr lang="en-US" sz="2000" b="1" dirty="0"/>
              <a:t>M ≈ N</a:t>
            </a:r>
            <a:r>
              <a:rPr lang="en-US" sz="2000" dirty="0"/>
              <a:t>? </a:t>
            </a:r>
            <a:r>
              <a:rPr lang="en-US" sz="2000" b="1" dirty="0"/>
              <a:t>The expected runtime becomes O(1).</a:t>
            </a:r>
          </a:p>
        </p:txBody>
      </p:sp>
    </p:spTree>
    <p:extLst>
      <p:ext uri="{BB962C8B-B14F-4D97-AF65-F5344CB8AC3E}">
        <p14:creationId xmlns:p14="http://schemas.microsoft.com/office/powerpoint/2010/main" val="2862830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8902-E715-8DF9-12BC-EB87A9F12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Probing</a:t>
            </a:r>
          </a:p>
        </p:txBody>
      </p:sp>
    </p:spTree>
    <p:extLst>
      <p:ext uri="{BB962C8B-B14F-4D97-AF65-F5344CB8AC3E}">
        <p14:creationId xmlns:p14="http://schemas.microsoft.com/office/powerpoint/2010/main" val="1633942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p66"/>
          <p:cNvGraphicFramePr/>
          <p:nvPr/>
        </p:nvGraphicFramePr>
        <p:xfrm>
          <a:off x="384707" y="315961"/>
          <a:ext cx="83745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7" name="Google Shape;487;p66"/>
          <p:cNvSpPr/>
          <p:nvPr/>
        </p:nvSpPr>
        <p:spPr>
          <a:xfrm>
            <a:off x="5858554" y="1260497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6"/>
          <p:cNvSpPr/>
          <p:nvPr/>
        </p:nvSpPr>
        <p:spPr>
          <a:xfrm>
            <a:off x="4319704" y="122637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674EA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6"/>
          <p:cNvSpPr/>
          <p:nvPr/>
        </p:nvSpPr>
        <p:spPr>
          <a:xfrm>
            <a:off x="1971354" y="1226372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0" name="Google Shape;490;p66"/>
          <p:cNvCxnSpPr/>
          <p:nvPr/>
        </p:nvCxnSpPr>
        <p:spPr>
          <a:xfrm>
            <a:off x="3043052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66"/>
          <p:cNvCxnSpPr/>
          <p:nvPr/>
        </p:nvCxnSpPr>
        <p:spPr>
          <a:xfrm>
            <a:off x="6120752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66"/>
          <p:cNvCxnSpPr>
            <a:endCxn id="493" idx="0"/>
          </p:cNvCxnSpPr>
          <p:nvPr/>
        </p:nvCxnSpPr>
        <p:spPr>
          <a:xfrm>
            <a:off x="5352663" y="534275"/>
            <a:ext cx="3600" cy="6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66"/>
          <p:cNvCxnSpPr/>
          <p:nvPr/>
        </p:nvCxnSpPr>
        <p:spPr>
          <a:xfrm>
            <a:off x="2233551" y="538101"/>
            <a:ext cx="99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66"/>
          <p:cNvSpPr/>
          <p:nvPr/>
        </p:nvSpPr>
        <p:spPr>
          <a:xfrm>
            <a:off x="2780854" y="1260497"/>
            <a:ext cx="534300" cy="5541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6"/>
          <p:cNvSpPr txBox="1"/>
          <p:nvPr/>
        </p:nvSpPr>
        <p:spPr>
          <a:xfrm>
            <a:off x="251103" y="4019442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put(pink,       )</a:t>
            </a:r>
            <a:endParaRPr sz="3000" b="1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h(pink) = 16 mod 11 = 5</a:t>
            </a:r>
            <a:endParaRPr sz="3000"/>
          </a:p>
        </p:txBody>
      </p:sp>
      <p:sp>
        <p:nvSpPr>
          <p:cNvPr id="497" name="Google Shape;497;p66"/>
          <p:cNvSpPr/>
          <p:nvPr/>
        </p:nvSpPr>
        <p:spPr>
          <a:xfrm>
            <a:off x="2246554" y="4109117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A64D7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6"/>
          <p:cNvSpPr/>
          <p:nvPr/>
        </p:nvSpPr>
        <p:spPr>
          <a:xfrm>
            <a:off x="5089113" y="1226375"/>
            <a:ext cx="534300" cy="554100"/>
          </a:xfrm>
          <a:prstGeom prst="smileyFace">
            <a:avLst>
              <a:gd name="adj" fmla="val -4653"/>
            </a:avLst>
          </a:prstGeom>
          <a:solidFill>
            <a:srgbClr val="A64D7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8" name="Google Shape;498;p66"/>
          <p:cNvCxnSpPr/>
          <p:nvPr/>
        </p:nvCxnSpPr>
        <p:spPr>
          <a:xfrm>
            <a:off x="4586844" y="534390"/>
            <a:ext cx="2400" cy="7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p66"/>
          <p:cNvSpPr txBox="1"/>
          <p:nvPr/>
        </p:nvSpPr>
        <p:spPr>
          <a:xfrm>
            <a:off x="330269" y="3176933"/>
            <a:ext cx="73152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Option 2: Linear Probing </a:t>
            </a:r>
            <a:endParaRPr sz="3000" b="1"/>
          </a:p>
        </p:txBody>
      </p:sp>
      <p:sp>
        <p:nvSpPr>
          <p:cNvPr id="500" name="Google Shape;500;p66"/>
          <p:cNvSpPr/>
          <p:nvPr/>
        </p:nvSpPr>
        <p:spPr>
          <a:xfrm>
            <a:off x="4901025" y="130250"/>
            <a:ext cx="910500" cy="1764900"/>
          </a:xfrm>
          <a:prstGeom prst="rect">
            <a:avLst/>
          </a:prstGeom>
          <a:noFill/>
          <a:ln w="666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346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EDC216-1C23-0F4C-9D35-DB90743FE8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61F0D8-1B41-9946-89B4-627DB9AC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Probing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CB380-4D4A-634B-B5A8-DB16BDFA7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5C168-C982-F14D-B34D-8D15D73FC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ource-serif-pro"/>
              </a:rPr>
              <a:t>Linear Probing: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We linearly probe/look for next slot. If slot [hash(x)%size] is full, we try [hash(x)%size+1]. If that is full too, we try [hash(x)%size+2]…until an available space is found. Linear Probing has the best cache performance, but downside includes </a:t>
            </a:r>
            <a:r>
              <a:rPr lang="en-US" b="0" i="0" u="sng" dirty="0">
                <a:solidFill>
                  <a:srgbClr val="292929"/>
                </a:solidFill>
                <a:effectLst/>
                <a:latin typeface="source-serif-pro"/>
                <a:hlinkClick r:id="rId2"/>
              </a:rPr>
              <a:t>primary and secondary clustering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504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655D3B-F326-9645-AE2A-1B14BAEF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323" y="1000953"/>
            <a:ext cx="3523099" cy="829858"/>
          </a:xfrm>
        </p:spPr>
        <p:txBody>
          <a:bodyPr wrap="square" anchor="t">
            <a:normAutofit/>
          </a:bodyPr>
          <a:lstStyle/>
          <a:p>
            <a:r>
              <a:rPr lang="en-US" sz="2600"/>
              <a:t>Linear Search Algorithm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8D3338-54E3-A54E-AD71-2AACCDBE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15" y="1827555"/>
            <a:ext cx="3785616" cy="1466926"/>
          </a:xfrm>
          <a:prstGeom prst="rect">
            <a:avLst/>
          </a:pr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2A757-E620-DB40-9526-836AF50C3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18324" y="1532239"/>
            <a:ext cx="3522662" cy="2582314"/>
          </a:xfrm>
        </p:spPr>
        <p:txBody>
          <a:bodyPr wrap="square" anchor="t">
            <a:normAutofit fontScale="92500" lnSpcReduction="10000"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Linear Search is defined as a sequential search algorithm that starts at one end and goes through each element of a list until the desired element is found, otherwise the search continues till the end of the data set. It is the easiest searching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389392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 txBox="1">
            <a:spLocks noGrp="1"/>
          </p:cNvSpPr>
          <p:nvPr>
            <p:ph type="title" idx="4294967295"/>
          </p:nvPr>
        </p:nvSpPr>
        <p:spPr>
          <a:xfrm>
            <a:off x="781685" y="239713"/>
            <a:ext cx="6950075" cy="830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Linear Probing</a:t>
            </a:r>
            <a:endParaRPr b="1" dirty="0"/>
          </a:p>
        </p:txBody>
      </p:sp>
      <p:sp>
        <p:nvSpPr>
          <p:cNvPr id="507" name="Google Shape;507;p67"/>
          <p:cNvSpPr txBox="1">
            <a:spLocks noGrp="1"/>
          </p:cNvSpPr>
          <p:nvPr>
            <p:ph type="body" sz="quarter" idx="4294967295"/>
          </p:nvPr>
        </p:nvSpPr>
        <p:spPr>
          <a:xfrm>
            <a:off x="781685" y="1376045"/>
            <a:ext cx="6950075" cy="385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The </a:t>
            </a:r>
            <a:r>
              <a:rPr lang="en" sz="1800" dirty="0" err="1"/>
              <a:t>hashtable</a:t>
            </a:r>
            <a:r>
              <a:rPr lang="en" sz="1800" dirty="0"/>
              <a:t> is an array.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Collisions are managed by searching for an open spot as follows: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try </a:t>
            </a:r>
            <a:r>
              <a:rPr lang="en" sz="1800" i="1" dirty="0"/>
              <a:t>h(k)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if that’s taken, try (</a:t>
            </a:r>
            <a:r>
              <a:rPr lang="en" sz="1800" i="1" dirty="0"/>
              <a:t>h(k) + 1) % M </a:t>
            </a:r>
            <a:endParaRPr sz="1800" i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if that’s taken, try (</a:t>
            </a:r>
            <a:r>
              <a:rPr lang="en" sz="1800" i="1" dirty="0"/>
              <a:t>h(k) + 2) % M</a:t>
            </a:r>
            <a:endParaRPr sz="1800" i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and so on…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Typically, you want to maintain the </a:t>
            </a:r>
            <a:r>
              <a:rPr lang="en" sz="1800" dirty="0" err="1"/>
              <a:t>hashtable</a:t>
            </a:r>
            <a:r>
              <a:rPr lang="en" sz="1800" dirty="0"/>
              <a:t> to be between ⅛ and ½ full to get good average runtimes for the basic operations.</a:t>
            </a:r>
            <a:r>
              <a:rPr lang="en" sz="2400" dirty="0"/>
              <a:t> </a:t>
            </a:r>
            <a:r>
              <a:rPr lang="en" sz="1800" b="1" dirty="0"/>
              <a:t>This is called the load factor, indicated by α. Note, although in this case α &lt; 1, it can still be calculated by N/M. 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1482195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B03E6-678A-D299-4198-A0611EE21E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85FB7-3C98-52A6-0D78-B54A33D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 </a:t>
            </a:r>
            <a:r>
              <a:rPr lang="en" sz="2800" b="1" dirty="0"/>
              <a:t>α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8736C-23EF-0CAC-C762-75AEF6280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85628-FB53-30BC-375A-832906714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821694"/>
            <a:ext cx="6950075" cy="26882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number of elements in a hash table divided by the number of slots. </a:t>
            </a:r>
          </a:p>
          <a:p>
            <a:pPr>
              <a:lnSpc>
                <a:spcPct val="150000"/>
              </a:lnSpc>
            </a:pPr>
            <a:r>
              <a:rPr lang="en-US" dirty="0"/>
              <a:t>The higher the load factor, the slower the retrieval.</a:t>
            </a:r>
          </a:p>
          <a:p>
            <a:pPr>
              <a:lnSpc>
                <a:spcPct val="150000"/>
              </a:lnSpc>
            </a:pPr>
            <a:r>
              <a:rPr lang="en-US" dirty="0"/>
              <a:t>Load factor N/M where n = number of entries in the structure; N = number of slots in the array.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I have 10 elements and 10 slots in the array, then the load factor is 1.</a:t>
            </a:r>
          </a:p>
        </p:txBody>
      </p:sp>
    </p:spTree>
    <p:extLst>
      <p:ext uri="{BB962C8B-B14F-4D97-AF65-F5344CB8AC3E}">
        <p14:creationId xmlns:p14="http://schemas.microsoft.com/office/powerpoint/2010/main" val="16811863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6F76B-A8FB-7846-866E-F2F0B842B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0" name="Google Shape;520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Linear Probing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FDE33-2426-C041-A8D4-C2BD79ABF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B03E5-3C23-A741-9FCA-504E055E6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879600"/>
            <a:ext cx="6950075" cy="2866004"/>
          </a:xfrm>
        </p:spPr>
        <p:txBody>
          <a:bodyPr/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b="1" dirty="0"/>
              <a:t>Null </a:t>
            </a:r>
            <a:r>
              <a:rPr lang="en-US" sz="1800" dirty="0"/>
              <a:t>used to mark division between clusters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The longer a cluster, the longer the search time will be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The longer a cluster, the more likely its length will increase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92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1"/>
          <p:cNvSpPr txBox="1">
            <a:spLocks noGrp="1"/>
          </p:cNvSpPr>
          <p:nvPr>
            <p:ph type="title" idx="4294967295"/>
          </p:nvPr>
        </p:nvSpPr>
        <p:spPr>
          <a:xfrm>
            <a:off x="0" y="501650"/>
            <a:ext cx="8521700" cy="6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Load Factor: α</a:t>
            </a:r>
            <a:endParaRPr b="1" dirty="0"/>
          </a:p>
        </p:txBody>
      </p:sp>
      <p:sp>
        <p:nvSpPr>
          <p:cNvPr id="535" name="Google Shape;535;p71"/>
          <p:cNvSpPr txBox="1">
            <a:spLocks noGrp="1"/>
          </p:cNvSpPr>
          <p:nvPr>
            <p:ph type="body" idx="4294967295"/>
          </p:nvPr>
        </p:nvSpPr>
        <p:spPr>
          <a:xfrm>
            <a:off x="436880" y="1475740"/>
            <a:ext cx="4000500" cy="307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/>
              <a:t>Separate Chaining</a:t>
            </a:r>
            <a:endParaRPr sz="2400" b="1" u="sng"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How long are the lists?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α = N/M (the average number of keys per list), which is often larger than 1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1" dirty="0"/>
          </a:p>
        </p:txBody>
      </p:sp>
      <p:sp>
        <p:nvSpPr>
          <p:cNvPr id="536" name="Google Shape;536;p71"/>
          <p:cNvSpPr txBox="1">
            <a:spLocks noGrp="1"/>
          </p:cNvSpPr>
          <p:nvPr>
            <p:ph type="body" idx="4294967295"/>
          </p:nvPr>
        </p:nvSpPr>
        <p:spPr>
          <a:xfrm>
            <a:off x="4767580" y="1504950"/>
            <a:ext cx="4000500" cy="307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/>
              <a:t>Linear Probing</a:t>
            </a:r>
            <a:endParaRPr sz="2400" b="1" u="sng"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How full is the array?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α = N/M = fraction of table entries that are occupied (cannot be greater than 1)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90462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7AA8-B60C-8454-4F9A-CF88E19C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Quadrating Probing</a:t>
            </a:r>
          </a:p>
        </p:txBody>
      </p:sp>
    </p:spTree>
    <p:extLst>
      <p:ext uri="{BB962C8B-B14F-4D97-AF65-F5344CB8AC3E}">
        <p14:creationId xmlns:p14="http://schemas.microsoft.com/office/powerpoint/2010/main" val="3025368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99580-0711-1B4D-9CC1-0096FD52F9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1ADB10-A6FE-6341-9E08-55E35B59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Quadrating Probing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FB62F-C491-4943-AA4B-B6745988AD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95AEE-5AD0-8549-8F44-D03695CDB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i="0" dirty="0">
                <a:solidFill>
                  <a:srgbClr val="FF0000"/>
                </a:solidFill>
                <a:effectLst/>
                <a:latin typeface="source-serif-pro"/>
              </a:rPr>
              <a:t>2. Quadratic Probing: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We look for i²th iteration. If slot [hash(x)%size] is full, we try [(hash(x)+1*1)%size]. If that is also full, we try [(hash(x)+2*2)%size]…until an available space is found. Secondary clustering might arise here and there is no guarantee of finding a slot in this approach.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15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3"/>
          <p:cNvSpPr txBox="1">
            <a:spLocks noGrp="1"/>
          </p:cNvSpPr>
          <p:nvPr>
            <p:ph type="title" idx="4294967295"/>
          </p:nvPr>
        </p:nvSpPr>
        <p:spPr>
          <a:xfrm>
            <a:off x="0" y="501650"/>
            <a:ext cx="8521700" cy="6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Quadratic Probing</a:t>
            </a:r>
            <a:endParaRPr b="1" dirty="0"/>
          </a:p>
        </p:txBody>
      </p:sp>
      <p:sp>
        <p:nvSpPr>
          <p:cNvPr id="550" name="Google Shape;550;p73"/>
          <p:cNvSpPr txBox="1">
            <a:spLocks noGrp="1"/>
          </p:cNvSpPr>
          <p:nvPr>
            <p:ph type="body" idx="4294967295"/>
          </p:nvPr>
        </p:nvSpPr>
        <p:spPr>
          <a:xfrm>
            <a:off x="0" y="1504950"/>
            <a:ext cx="8977313" cy="307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Using linear probing, collisions are resolved by searching for an open spot in the following way: h(k), h(k)+1, h(k) + 2…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Quadratic probing, the following spots are searched: h(k), h(k) + 1</a:t>
            </a:r>
            <a:r>
              <a:rPr lang="en" sz="2400" baseline="30000"/>
              <a:t>2</a:t>
            </a:r>
            <a:r>
              <a:rPr lang="en" sz="2400"/>
              <a:t>, h(k) + 2</a:t>
            </a:r>
            <a:r>
              <a:rPr lang="en" sz="2400" baseline="30000"/>
              <a:t>2</a:t>
            </a:r>
            <a:r>
              <a:rPr lang="en" sz="2400"/>
              <a:t>, h(k) + 3</a:t>
            </a:r>
            <a:r>
              <a:rPr lang="en" sz="2400" baseline="30000"/>
              <a:t>2</a:t>
            </a:r>
            <a:r>
              <a:rPr lang="en" sz="2400"/>
              <a:t>…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Introduces the possibility for infinite (or at least very long) loops in searching for an open spot, so you may need a limit on how many probes it will try before giving up and re-sizing the array.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191765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words&#10;&#10;Description automatically generated with medium confidence">
            <a:extLst>
              <a:ext uri="{FF2B5EF4-FFF2-40B4-BE49-F238E27FC236}">
                <a16:creationId xmlns:a16="http://schemas.microsoft.com/office/drawing/2014/main" id="{0B151C03-6ABC-4ECC-ADAA-65E362D2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08" y="215900"/>
            <a:ext cx="3765550" cy="2355850"/>
          </a:xfrm>
          <a:prstGeom prst="rect">
            <a:avLst/>
          </a:prstGeom>
        </p:spPr>
      </p:pic>
      <p:pic>
        <p:nvPicPr>
          <p:cNvPr id="5" name="Picture 4" descr="A graph on a table&#10;&#10;Description automatically generated with medium confidence">
            <a:extLst>
              <a:ext uri="{FF2B5EF4-FFF2-40B4-BE49-F238E27FC236}">
                <a16:creationId xmlns:a16="http://schemas.microsoft.com/office/drawing/2014/main" id="{3442AA36-BC4B-F0A7-2E66-5B12924E1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33" y="164578"/>
            <a:ext cx="4109540" cy="2407172"/>
          </a:xfrm>
          <a:prstGeom prst="rect">
            <a:avLst/>
          </a:prstGeom>
        </p:spPr>
      </p:pic>
      <p:pic>
        <p:nvPicPr>
          <p:cNvPr id="7" name="Picture 6" descr="A graph on a white background&#10;&#10;Description automatically generated">
            <a:extLst>
              <a:ext uri="{FF2B5EF4-FFF2-40B4-BE49-F238E27FC236}">
                <a16:creationId xmlns:a16="http://schemas.microsoft.com/office/drawing/2014/main" id="{F8EAE884-9629-3E1D-09E2-DA23EC53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66" y="2632600"/>
            <a:ext cx="3732392" cy="230752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D0C7BE9-5E9D-8EB9-D74D-AD0EC977D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000" y="2621854"/>
            <a:ext cx="4363904" cy="24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2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7D73-3245-0717-7D88-9BA5CC38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Hashtables</a:t>
            </a:r>
            <a:r>
              <a:rPr lang="en-US" b="1" dirty="0"/>
              <a:t>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485714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40D878-3448-6047-95E0-99B2D7E01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C16A5-4B43-C54F-B184-899354D4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0C0FC-6AE2-EC4E-8CD2-A062E8E01E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AD217-4BE7-4E4C-97A1-138D96D5C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775141"/>
            <a:ext cx="6950075" cy="26882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Associative arrays: </a:t>
            </a:r>
            <a:r>
              <a:rPr lang="en-US" dirty="0"/>
              <a:t>Hash tables are commonly used to implement many types of in-memory tables. They are used to implement associative arrays (arrays whose indices are arbitrary strings or other complicated objects).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Database indexing: </a:t>
            </a:r>
            <a:r>
              <a:rPr lang="en-US" dirty="0"/>
              <a:t>Hash tables may also be used as disk – based data structures and database indices.</a:t>
            </a:r>
          </a:p>
        </p:txBody>
      </p:sp>
    </p:spTree>
    <p:extLst>
      <p:ext uri="{BB962C8B-B14F-4D97-AF65-F5344CB8AC3E}">
        <p14:creationId xmlns:p14="http://schemas.microsoft.com/office/powerpoint/2010/main" val="133464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CB3BA-78CE-BE48-BFD8-83634F47B3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034352-D0BD-3E45-8E65-03CE67B2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0EB73-1121-0745-A2F7-D7B781E348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1386E-07B9-204C-9484-DB146DF44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Start from the leftmost element of </a:t>
            </a:r>
            <a:r>
              <a:rPr lang="en-US" b="0" i="1" dirty="0" err="1">
                <a:solidFill>
                  <a:srgbClr val="273239"/>
                </a:solidFill>
                <a:effectLst/>
                <a:latin typeface="urw-din"/>
              </a:rPr>
              <a:t>arr</a:t>
            </a:r>
            <a:r>
              <a:rPr lang="en-US" b="0" i="1" dirty="0">
                <a:solidFill>
                  <a:srgbClr val="273239"/>
                </a:solidFill>
                <a:effectLst/>
                <a:latin typeface="urw-din"/>
              </a:rPr>
              <a:t>[]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and one by one compare </a:t>
            </a:r>
            <a:r>
              <a:rPr lang="en-US" b="0" i="1" dirty="0">
                <a:solidFill>
                  <a:srgbClr val="273239"/>
                </a:solidFill>
                <a:effectLst/>
                <a:latin typeface="urw-din"/>
              </a:rPr>
              <a:t>x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with each element of </a:t>
            </a:r>
            <a:r>
              <a:rPr lang="en-US" b="0" i="1" dirty="0" err="1">
                <a:solidFill>
                  <a:srgbClr val="273239"/>
                </a:solidFill>
                <a:effectLst/>
                <a:latin typeface="urw-din"/>
              </a:rPr>
              <a:t>arr</a:t>
            </a:r>
            <a:r>
              <a:rPr lang="en-US" b="0" i="1" dirty="0">
                <a:solidFill>
                  <a:srgbClr val="273239"/>
                </a:solidFill>
                <a:effectLst/>
                <a:latin typeface="urw-din"/>
              </a:rPr>
              <a:t>[]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If </a:t>
            </a:r>
            <a:r>
              <a:rPr lang="en-US" b="0" i="1" dirty="0">
                <a:solidFill>
                  <a:srgbClr val="273239"/>
                </a:solidFill>
                <a:effectLst/>
                <a:latin typeface="urw-din"/>
              </a:rPr>
              <a:t>x 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matches with an element, return the index.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If </a:t>
            </a:r>
            <a:r>
              <a:rPr lang="en-US" b="0" i="1" dirty="0">
                <a:solidFill>
                  <a:srgbClr val="273239"/>
                </a:solidFill>
                <a:effectLst/>
                <a:latin typeface="urw-din"/>
              </a:rPr>
              <a:t>x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doesn’t match with any of the elements, return -1.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754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E93236-8ABC-2948-989C-242FC47A68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CE7C8E-4894-F648-8481-1ECFD482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B7537-A908-FE40-8AD7-6F65749E64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C4EF3-EB7E-2E41-B30E-D2EB436282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775142"/>
            <a:ext cx="6950075" cy="268824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1" dirty="0"/>
              <a:t>Caches: </a:t>
            </a:r>
            <a:r>
              <a:rPr lang="en-US" dirty="0"/>
              <a:t>Hash tables can be used to implement caches i.e. auxiliary data tables that are used to speed up the access to data, which is primarily stored in slower media.</a:t>
            </a: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b="1" dirty="0"/>
              <a:t>Object representation: </a:t>
            </a:r>
            <a:r>
              <a:rPr lang="en-US" dirty="0"/>
              <a:t>Several dynamic languages, such as Perl, Python, JavaScript, and Ruby, use hash tables to implement objects.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Hash functions </a:t>
            </a:r>
            <a:r>
              <a:rPr lang="en-US" dirty="0"/>
              <a:t>are used in various algorithms to make their computing faster.</a:t>
            </a:r>
          </a:p>
        </p:txBody>
      </p:sp>
    </p:spTree>
    <p:extLst>
      <p:ext uri="{BB962C8B-B14F-4D97-AF65-F5344CB8AC3E}">
        <p14:creationId xmlns:p14="http://schemas.microsoft.com/office/powerpoint/2010/main" val="404843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60D1CF-E50F-D948-9395-FEFC8F5B1090}"/>
              </a:ext>
            </a:extLst>
          </p:cNvPr>
          <p:cNvSpPr txBox="1"/>
          <p:nvPr/>
        </p:nvSpPr>
        <p:spPr>
          <a:xfrm>
            <a:off x="775298" y="68845"/>
            <a:ext cx="69939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/>
              <a:t>// Java code for linearly searching x in </a:t>
            </a:r>
            <a:r>
              <a:rPr lang="en-US" sz="1000" dirty="0" err="1"/>
              <a:t>arr</a:t>
            </a:r>
            <a:r>
              <a:rPr lang="en-US" sz="1000" dirty="0"/>
              <a:t>[]. If x</a:t>
            </a:r>
          </a:p>
          <a:p>
            <a:pPr algn="l"/>
            <a:r>
              <a:rPr lang="en-US" sz="1000" dirty="0"/>
              <a:t>// is present then return its location, otherwise</a:t>
            </a:r>
          </a:p>
          <a:p>
            <a:pPr algn="l"/>
            <a:r>
              <a:rPr lang="en-US" sz="1000" dirty="0"/>
              <a:t>// return -1</a:t>
            </a:r>
          </a:p>
          <a:p>
            <a:pPr algn="l"/>
            <a:endParaRPr lang="en-US" sz="1000" dirty="0"/>
          </a:p>
          <a:p>
            <a:pPr algn="l"/>
            <a:r>
              <a:rPr lang="en-US" sz="1000" dirty="0"/>
              <a:t>class GFG {</a:t>
            </a:r>
          </a:p>
          <a:p>
            <a:pPr algn="l"/>
            <a:r>
              <a:rPr lang="en-US" sz="1000" dirty="0"/>
              <a:t>	public static int search(int </a:t>
            </a:r>
            <a:r>
              <a:rPr lang="en-US" sz="1000" dirty="0" err="1"/>
              <a:t>arr</a:t>
            </a:r>
            <a:r>
              <a:rPr lang="en-US" sz="1000" dirty="0"/>
              <a:t>[], int x)</a:t>
            </a:r>
          </a:p>
          <a:p>
            <a:pPr algn="l"/>
            <a:r>
              <a:rPr lang="en-US" sz="1000" dirty="0"/>
              <a:t>	{</a:t>
            </a:r>
          </a:p>
          <a:p>
            <a:pPr algn="l"/>
            <a:r>
              <a:rPr lang="en-US" sz="1000" dirty="0"/>
              <a:t>		int N = </a:t>
            </a:r>
            <a:r>
              <a:rPr lang="en-US" sz="1000" dirty="0" err="1"/>
              <a:t>arr.length</a:t>
            </a:r>
            <a:r>
              <a:rPr lang="en-US" sz="1000" dirty="0"/>
              <a:t>;</a:t>
            </a:r>
          </a:p>
          <a:p>
            <a:pPr algn="l"/>
            <a:r>
              <a:rPr lang="en-US" sz="1000" dirty="0"/>
              <a:t>		for (int </a:t>
            </a:r>
            <a:r>
              <a:rPr lang="en-US" sz="1000" dirty="0" err="1"/>
              <a:t>i</a:t>
            </a:r>
            <a:r>
              <a:rPr lang="en-US" sz="1000" dirty="0"/>
              <a:t> = 0; </a:t>
            </a:r>
            <a:r>
              <a:rPr lang="en-US" sz="1000" dirty="0" err="1"/>
              <a:t>i</a:t>
            </a:r>
            <a:r>
              <a:rPr lang="en-US" sz="1000" dirty="0"/>
              <a:t> &lt; N; </a:t>
            </a:r>
            <a:r>
              <a:rPr lang="en-US" sz="1000" dirty="0" err="1"/>
              <a:t>i</a:t>
            </a:r>
            <a:r>
              <a:rPr lang="en-US" sz="1000" dirty="0"/>
              <a:t>++) {</a:t>
            </a:r>
          </a:p>
          <a:p>
            <a:pPr algn="l"/>
            <a:r>
              <a:rPr lang="en-US" sz="1000" dirty="0"/>
              <a:t>			if (</a:t>
            </a:r>
            <a:r>
              <a:rPr lang="en-US" sz="1000" dirty="0" err="1"/>
              <a:t>arr</a:t>
            </a:r>
            <a:r>
              <a:rPr lang="en-US" sz="1000" dirty="0"/>
              <a:t>[</a:t>
            </a:r>
            <a:r>
              <a:rPr lang="en-US" sz="1000" dirty="0" err="1"/>
              <a:t>i</a:t>
            </a:r>
            <a:r>
              <a:rPr lang="en-US" sz="1000" dirty="0"/>
              <a:t>] == x)</a:t>
            </a:r>
          </a:p>
          <a:p>
            <a:pPr algn="l"/>
            <a:r>
              <a:rPr lang="en-US" sz="1000" dirty="0"/>
              <a:t>				return </a:t>
            </a:r>
            <a:r>
              <a:rPr lang="en-US" sz="1000" dirty="0" err="1"/>
              <a:t>i</a:t>
            </a:r>
            <a:r>
              <a:rPr lang="en-US" sz="1000" dirty="0"/>
              <a:t>;</a:t>
            </a:r>
          </a:p>
          <a:p>
            <a:pPr algn="l"/>
            <a:r>
              <a:rPr lang="en-US" sz="1000" dirty="0"/>
              <a:t>		}</a:t>
            </a:r>
          </a:p>
          <a:p>
            <a:pPr algn="l"/>
            <a:r>
              <a:rPr lang="en-US" sz="1000" dirty="0"/>
              <a:t>		return -1;</a:t>
            </a:r>
          </a:p>
          <a:p>
            <a:pPr algn="l"/>
            <a:r>
              <a:rPr lang="en-US" sz="1000" dirty="0"/>
              <a:t>	}</a:t>
            </a:r>
          </a:p>
          <a:p>
            <a:pPr algn="l"/>
            <a:endParaRPr lang="en-US" sz="1000" dirty="0"/>
          </a:p>
          <a:p>
            <a:pPr algn="l"/>
            <a:r>
              <a:rPr lang="en-US" sz="1000" dirty="0"/>
              <a:t>	// Driver's code</a:t>
            </a:r>
          </a:p>
          <a:p>
            <a:pPr algn="l"/>
            <a:r>
              <a:rPr lang="en-US" sz="1000" dirty="0"/>
              <a:t>	public static void main(String </a:t>
            </a:r>
            <a:r>
              <a:rPr lang="en-US" sz="1000" dirty="0" err="1"/>
              <a:t>args</a:t>
            </a:r>
            <a:r>
              <a:rPr lang="en-US" sz="1000" dirty="0"/>
              <a:t>[])</a:t>
            </a:r>
          </a:p>
          <a:p>
            <a:pPr algn="l"/>
            <a:r>
              <a:rPr lang="en-US" sz="1000" dirty="0"/>
              <a:t>	{</a:t>
            </a:r>
          </a:p>
          <a:p>
            <a:pPr algn="l"/>
            <a:r>
              <a:rPr lang="en-US" sz="1000" dirty="0"/>
              <a:t>		int </a:t>
            </a:r>
            <a:r>
              <a:rPr lang="en-US" sz="1000" dirty="0" err="1"/>
              <a:t>arr</a:t>
            </a:r>
            <a:r>
              <a:rPr lang="en-US" sz="1000" dirty="0"/>
              <a:t>[] = { 2, 3, 4, 10, 40 };</a:t>
            </a:r>
          </a:p>
          <a:p>
            <a:pPr algn="l"/>
            <a:r>
              <a:rPr lang="en-US" sz="1000" dirty="0"/>
              <a:t>		int x = 10;</a:t>
            </a:r>
          </a:p>
          <a:p>
            <a:pPr algn="l"/>
            <a:endParaRPr lang="en-US" sz="1000" dirty="0"/>
          </a:p>
          <a:p>
            <a:pPr algn="l"/>
            <a:r>
              <a:rPr lang="en-US" sz="1000" dirty="0"/>
              <a:t>		// Function call</a:t>
            </a:r>
          </a:p>
          <a:p>
            <a:pPr algn="l"/>
            <a:r>
              <a:rPr lang="en-US" sz="1000" dirty="0"/>
              <a:t>		int result = search(</a:t>
            </a:r>
            <a:r>
              <a:rPr lang="en-US" sz="1000" dirty="0" err="1"/>
              <a:t>arr</a:t>
            </a:r>
            <a:r>
              <a:rPr lang="en-US" sz="1000" dirty="0"/>
              <a:t>, x);</a:t>
            </a:r>
          </a:p>
          <a:p>
            <a:pPr algn="l"/>
            <a:r>
              <a:rPr lang="en-US" sz="1000" dirty="0"/>
              <a:t>		if (result == -1)</a:t>
            </a:r>
          </a:p>
          <a:p>
            <a:pPr algn="l"/>
            <a:r>
              <a:rPr lang="en-US" sz="1000" dirty="0"/>
              <a:t>			</a:t>
            </a:r>
            <a:r>
              <a:rPr lang="en-US" sz="1000" dirty="0" err="1"/>
              <a:t>System.out.print</a:t>
            </a:r>
            <a:r>
              <a:rPr lang="en-US" sz="1000" dirty="0"/>
              <a:t>(</a:t>
            </a:r>
          </a:p>
          <a:p>
            <a:pPr algn="l"/>
            <a:r>
              <a:rPr lang="en-US" sz="1000" dirty="0"/>
              <a:t>				"Element is not present in array");</a:t>
            </a:r>
          </a:p>
          <a:p>
            <a:pPr algn="l"/>
            <a:r>
              <a:rPr lang="en-US" sz="1000" dirty="0"/>
              <a:t>		else</a:t>
            </a:r>
          </a:p>
          <a:p>
            <a:pPr algn="l"/>
            <a:r>
              <a:rPr lang="en-US" sz="1000" dirty="0"/>
              <a:t>			</a:t>
            </a:r>
            <a:r>
              <a:rPr lang="en-US" sz="1000" dirty="0" err="1"/>
              <a:t>System.out.print</a:t>
            </a:r>
            <a:r>
              <a:rPr lang="en-US" sz="1000" dirty="0"/>
              <a:t>("Element is present at index "</a:t>
            </a:r>
          </a:p>
          <a:p>
            <a:pPr algn="l"/>
            <a:r>
              <a:rPr lang="en-US" sz="1000" dirty="0"/>
              <a:t>							+ result);</a:t>
            </a:r>
          </a:p>
          <a:p>
            <a:pPr algn="l"/>
            <a:r>
              <a:rPr lang="en-US" sz="1000" dirty="0"/>
              <a:t>	}</a:t>
            </a:r>
          </a:p>
          <a:p>
            <a:pPr algn="l"/>
            <a:r>
              <a:rPr lang="en-US" sz="1000" dirty="0"/>
              <a:t>}</a:t>
            </a:r>
          </a:p>
          <a:p>
            <a:pPr algn="l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5203442"/>
      </p:ext>
    </p:extLst>
  </p:cSld>
  <p:clrMapOvr>
    <a:masterClrMapping/>
  </p:clrMapOvr>
</p:sld>
</file>

<file path=ppt/theme/theme1.xml><?xml version="1.0" encoding="utf-8"?>
<a:theme xmlns:a="http://schemas.openxmlformats.org/drawingml/2006/main" name="UArizona Professio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B04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rizona Professional" id="{00029ADC-C40C-E840-8C76-A830D4725332}" vid="{14B34F41-2AD1-0A45-8635-3C8C8776F7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ODL_BrandingTemp_VIDEO_PP_16x9 (1)</Template>
  <TotalTime>6249</TotalTime>
  <Pages>0</Pages>
  <Words>4189</Words>
  <Characters>0</Characters>
  <Application>Microsoft Macintosh PowerPoint</Application>
  <PresentationFormat>On-screen Show (16:9)</PresentationFormat>
  <Lines>0</Lines>
  <Paragraphs>358</Paragraphs>
  <Slides>80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Gill Sans</vt:lpstr>
      <vt:lpstr>Roboto</vt:lpstr>
      <vt:lpstr>source-serif-pro</vt:lpstr>
      <vt:lpstr>urw-din</vt:lpstr>
      <vt:lpstr>Wingdings</vt:lpstr>
      <vt:lpstr>UArizona Professional</vt:lpstr>
      <vt:lpstr>Module 5. Searching</vt:lpstr>
      <vt:lpstr>Unit 1. Searching Basics</vt:lpstr>
      <vt:lpstr>Searching</vt:lpstr>
      <vt:lpstr>Searching</vt:lpstr>
      <vt:lpstr>Searching</vt:lpstr>
      <vt:lpstr>Linear Search</vt:lpstr>
      <vt:lpstr>Linear Search Algorithm</vt:lpstr>
      <vt:lpstr>Algorithm</vt:lpstr>
      <vt:lpstr>PowerPoint Presentation</vt:lpstr>
      <vt:lpstr>Linear Search Recursive Approach</vt:lpstr>
      <vt:lpstr>PowerPoint Presentation</vt:lpstr>
      <vt:lpstr>Linear Search on an unsorted array</vt:lpstr>
      <vt:lpstr>Time and Space Complexity</vt:lpstr>
      <vt:lpstr>Java Implementation</vt:lpstr>
      <vt:lpstr>PowerPoint Presentation</vt:lpstr>
      <vt:lpstr>Binary Search</vt:lpstr>
      <vt:lpstr>Binary Search</vt:lpstr>
      <vt:lpstr>Algorithm</vt:lpstr>
      <vt:lpstr>Algorithm</vt:lpstr>
      <vt:lpstr>Binary Search</vt:lpstr>
      <vt:lpstr>PowerPoint Presentation</vt:lpstr>
      <vt:lpstr>Binary search</vt:lpstr>
      <vt:lpstr>Binary search on a sorted array</vt:lpstr>
      <vt:lpstr>PowerPoint Presentation</vt:lpstr>
      <vt:lpstr>Binary Search</vt:lpstr>
      <vt:lpstr>PowerPoint Presentation</vt:lpstr>
      <vt:lpstr>Linear Search vs Binary Search</vt:lpstr>
      <vt:lpstr>PowerPoint Presentation</vt:lpstr>
      <vt:lpstr>Java Implementation</vt:lpstr>
      <vt:lpstr>PowerPoint Presentation</vt:lpstr>
      <vt:lpstr>Time and Space Complexity</vt:lpstr>
      <vt:lpstr>Searching Practice (working in-pairs)</vt:lpstr>
      <vt:lpstr>Java implementation</vt:lpstr>
      <vt:lpstr>Unit 2. Hashtables</vt:lpstr>
      <vt:lpstr>Hashtables</vt:lpstr>
      <vt:lpstr>Hashtables</vt:lpstr>
      <vt:lpstr>Hashtables</vt:lpstr>
      <vt:lpstr>PowerPoint Presentation</vt:lpstr>
      <vt:lpstr>Features of Hashtable</vt:lpstr>
      <vt:lpstr>Use of hashtable</vt:lpstr>
      <vt:lpstr>Internal Working of Hashtable</vt:lpstr>
      <vt:lpstr>Internal Working of Hashtable</vt:lpstr>
      <vt:lpstr>Time-Space Tradeoff</vt:lpstr>
      <vt:lpstr>A Compromise</vt:lpstr>
      <vt:lpstr>Hashtable Overview</vt:lpstr>
      <vt:lpstr>Example</vt:lpstr>
      <vt:lpstr>PowerPoint Presentation</vt:lpstr>
      <vt:lpstr>PowerPoint Presentation</vt:lpstr>
      <vt:lpstr>PowerPoint Presentation</vt:lpstr>
      <vt:lpstr>Collision Avoidance</vt:lpstr>
      <vt:lpstr>PowerPoint Presentation</vt:lpstr>
      <vt:lpstr>So how can we design a hash function that minimizes collisions?  Key Idea: Use as much of the key as possible so as to make each key hash to something that is more likely to be unique.    </vt:lpstr>
      <vt:lpstr>Hash Functions</vt:lpstr>
      <vt:lpstr>What is it?</vt:lpstr>
      <vt:lpstr>To achieve a good hashing mechanism…</vt:lpstr>
      <vt:lpstr>Modular Hashing</vt:lpstr>
      <vt:lpstr>There are several types of hash functions, including:</vt:lpstr>
      <vt:lpstr>Collision Management</vt:lpstr>
      <vt:lpstr>Collision Management</vt:lpstr>
      <vt:lpstr>Separate Chaining</vt:lpstr>
      <vt:lpstr>PowerPoint Presentation</vt:lpstr>
      <vt:lpstr>Collisions and How to handle them</vt:lpstr>
      <vt:lpstr>Separate Chaining</vt:lpstr>
      <vt:lpstr>Separate Chaining</vt:lpstr>
      <vt:lpstr>How do you choose a good M (size of table)?</vt:lpstr>
      <vt:lpstr>Analysis</vt:lpstr>
      <vt:lpstr>Linear Probing</vt:lpstr>
      <vt:lpstr>PowerPoint Presentation</vt:lpstr>
      <vt:lpstr>Linear Probing</vt:lpstr>
      <vt:lpstr>Linear Probing</vt:lpstr>
      <vt:lpstr>Load Factor α</vt:lpstr>
      <vt:lpstr>Properties of Linear Probing</vt:lpstr>
      <vt:lpstr>Load Factor: α</vt:lpstr>
      <vt:lpstr>Quadrating Probing</vt:lpstr>
      <vt:lpstr>Quadrating Probing</vt:lpstr>
      <vt:lpstr>Quadratic Probing</vt:lpstr>
      <vt:lpstr>PowerPoint Presentation</vt:lpstr>
      <vt:lpstr>Hashtables Applications</vt:lpstr>
      <vt:lpstr>Applications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Lutman, Lindsay - (lindsaylutman)</dc:creator>
  <cp:lastModifiedBy>Saldana Jimenez, Diana - (dianasaldana)</cp:lastModifiedBy>
  <cp:revision>51</cp:revision>
  <cp:lastPrinted>2014-05-13T16:42:03Z</cp:lastPrinted>
  <dcterms:created xsi:type="dcterms:W3CDTF">2021-07-23T17:53:40Z</dcterms:created>
  <dcterms:modified xsi:type="dcterms:W3CDTF">2024-10-28T22:20:16Z</dcterms:modified>
</cp:coreProperties>
</file>